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0" roundtripDataSignature="AMtx7mjIpYeS9XRVHCYLEJteQxmHi3rn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customschemas.google.com/relationships/presentationmetadata" Target="meta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3a918f1f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13a918f1f8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3a918f1f8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g13a918f1f8a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3a918f1f8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g13a918f1f8a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3a918f1f8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13a918f1f8a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3a918f1f8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13a918f1f8a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3a918f1f8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13a918f1f8a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3a918f1f8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13a918f1f8a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3a918f1f8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13a918f1f8a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3a918f1f8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g13a918f1f8a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3a918f1f8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g13a918f1f8a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3a918f1f8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13a918f1f8a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3a918f1f8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g13a918f1f8a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3a918f1f8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g13a918f1f8a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3a918f1f8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g13a918f1f8a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10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0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 name="Google Shape;95;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1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1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17"/>
          <p:cNvSpPr/>
          <p:nvPr>
            <p:ph idx="2" type="pic"/>
          </p:nvPr>
        </p:nvSpPr>
        <p:spPr>
          <a:xfrm>
            <a:off x="5183188" y="987425"/>
            <a:ext cx="6172200" cy="4873625"/>
          </a:xfrm>
          <a:prstGeom prst="rect">
            <a:avLst/>
          </a:prstGeom>
          <a:noFill/>
          <a:ln>
            <a:noFill/>
          </a:ln>
        </p:spPr>
      </p:sp>
      <p:sp>
        <p:nvSpPr>
          <p:cNvPr id="65" name="Google Shape;65;p1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05"/>
          <p:cNvSpPr txBox="1"/>
          <p:nvPr/>
        </p:nvSpPr>
        <p:spPr>
          <a:xfrm>
            <a:off x="5783263" y="0"/>
            <a:ext cx="469963" cy="152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000" u="none" cap="none" strike="noStrike">
                <a:solidFill>
                  <a:srgbClr val="000000"/>
                </a:solidFill>
                <a:latin typeface="Calibri"/>
                <a:ea typeface="Calibri"/>
                <a:cs typeface="Calibri"/>
                <a:sym typeface="Calibri"/>
              </a:rPr>
              <a:t>- בלמ"ס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sp>
        <p:nvSpPr>
          <p:cNvPr id="82" name="Google Shape;82;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4" name="Google Shape;84;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6" name="Google Shape;86;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09"/>
          <p:cNvSpPr txBox="1"/>
          <p:nvPr/>
        </p:nvSpPr>
        <p:spPr>
          <a:xfrm>
            <a:off x="5783263" y="0"/>
            <a:ext cx="469963" cy="152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000000"/>
                </a:solidFill>
                <a:latin typeface="Calibri"/>
                <a:ea typeface="Calibri"/>
                <a:cs typeface="Calibri"/>
                <a:sym typeface="Calibri"/>
              </a:rPr>
              <a:t>- בלמ"ס -</a:t>
            </a:r>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8.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4.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p:nvPr/>
        </p:nvSpPr>
        <p:spPr>
          <a:xfrm>
            <a:off x="0" y="0"/>
            <a:ext cx="2013557" cy="6858000"/>
          </a:xfrm>
          <a:prstGeom prst="rect">
            <a:avLst/>
          </a:prstGeom>
          <a:solidFill>
            <a:srgbClr val="576A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1"/>
          <p:cNvSpPr/>
          <p:nvPr>
            <p:ph type="ctr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sz="4400">
                <a:solidFill>
                  <a:srgbClr val="FFFFFF"/>
                </a:solidFill>
                <a:latin typeface="Calibri"/>
                <a:ea typeface="Calibri"/>
                <a:cs typeface="Calibri"/>
                <a:sym typeface="Calibri"/>
              </a:rPr>
              <a:t>Apache </a:t>
            </a:r>
            <a:r>
              <a:rPr lang="en-US" sz="4400">
                <a:solidFill>
                  <a:srgbClr val="FFFFFF"/>
                </a:solidFill>
              </a:rPr>
              <a:t>Spark</a:t>
            </a:r>
            <a:endParaRPr sz="4400">
              <a:solidFill>
                <a:srgbClr val="FFFFFF"/>
              </a:solidFill>
              <a:latin typeface="Calibri"/>
              <a:ea typeface="Calibri"/>
              <a:cs typeface="Calibri"/>
              <a:sym typeface="Calibri"/>
            </a:endParaRPr>
          </a:p>
        </p:txBody>
      </p:sp>
      <p:pic>
        <p:nvPicPr>
          <p:cNvPr descr="Diagram, schematic&#10;&#10;Description automatically generated" id="105" name="Google Shape;105;p1"/>
          <p:cNvPicPr preferRelativeResize="0"/>
          <p:nvPr/>
        </p:nvPicPr>
        <p:blipFill rotWithShape="1">
          <a:blip r:embed="rId3">
            <a:alphaModFix/>
          </a:blip>
          <a:srcRect b="0" l="0" r="0" t="0"/>
          <a:stretch/>
        </p:blipFill>
        <p:spPr>
          <a:xfrm>
            <a:off x="3884993" y="624644"/>
            <a:ext cx="7394261" cy="55109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10"/>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6" name="Google Shape;196;p10"/>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7" name="Google Shape;197;p1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Features of Spark</a:t>
            </a:r>
            <a:endParaRPr sz="4000"/>
          </a:p>
        </p:txBody>
      </p:sp>
      <p:sp>
        <p:nvSpPr>
          <p:cNvPr id="198" name="Google Shape;198;p10"/>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9" name="Google Shape;199;p10"/>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Autofit/>
          </a:bodyPr>
          <a:lstStyle/>
          <a:p>
            <a:pPr indent="-228600" lvl="0" marL="228600" rtl="1" algn="r">
              <a:lnSpc>
                <a:spcPct val="70000"/>
              </a:lnSpc>
              <a:spcBef>
                <a:spcPts val="1000"/>
              </a:spcBef>
              <a:spcAft>
                <a:spcPts val="0"/>
              </a:spcAft>
              <a:buClr>
                <a:schemeClr val="dk1"/>
              </a:buClr>
              <a:buSzPts val="1900"/>
              <a:buChar char="•"/>
            </a:pPr>
            <a:r>
              <a:rPr lang="en-US" sz="1900"/>
              <a:t>Real-time Stream Processing</a:t>
            </a:r>
            <a:endParaRPr sz="1900"/>
          </a:p>
          <a:p>
            <a:pPr indent="-228600" lvl="1" marL="685800" rtl="1" algn="r">
              <a:lnSpc>
                <a:spcPct val="70000"/>
              </a:lnSpc>
              <a:spcBef>
                <a:spcPts val="500"/>
              </a:spcBef>
              <a:spcAft>
                <a:spcPts val="0"/>
              </a:spcAft>
              <a:buClr>
                <a:schemeClr val="dk1"/>
              </a:buClr>
              <a:buSzPts val="1900"/>
              <a:buChar char="•"/>
            </a:pPr>
            <a:r>
              <a:rPr lang="en-US" sz="1900"/>
              <a:t>Spark יכול להתמודד עם נתונים שזורמים בreal time לעומת Hadoop MapReduce שיכול לעבוד רק עם נתונים שקיימים כבר.</a:t>
            </a:r>
            <a:endParaRPr sz="1900"/>
          </a:p>
          <a:p>
            <a:pPr indent="-228600" lvl="0" marL="228600" rtl="1" algn="r">
              <a:lnSpc>
                <a:spcPct val="70000"/>
              </a:lnSpc>
              <a:spcBef>
                <a:spcPts val="1000"/>
              </a:spcBef>
              <a:spcAft>
                <a:spcPts val="0"/>
              </a:spcAft>
              <a:buClr>
                <a:schemeClr val="dk1"/>
              </a:buClr>
              <a:buSzPts val="1900"/>
              <a:buChar char="•"/>
            </a:pPr>
            <a:r>
              <a:rPr lang="en-US" sz="1900"/>
              <a:t>Lazy Evaluation</a:t>
            </a:r>
            <a:endParaRPr sz="1900"/>
          </a:p>
          <a:p>
            <a:pPr indent="-228600" lvl="1" marL="685800" rtl="1" algn="r">
              <a:lnSpc>
                <a:spcPct val="70000"/>
              </a:lnSpc>
              <a:spcBef>
                <a:spcPts val="500"/>
              </a:spcBef>
              <a:spcAft>
                <a:spcPts val="0"/>
              </a:spcAft>
              <a:buClr>
                <a:schemeClr val="dk1"/>
              </a:buClr>
              <a:buSzPts val="1900"/>
              <a:buChar char="•"/>
            </a:pPr>
            <a:r>
              <a:rPr lang="en-US" sz="1900"/>
              <a:t>כל הטרנספורמציות שאנחנו מבצעים בRDD הם lazy מטבעם.</a:t>
            </a:r>
            <a:endParaRPr sz="1900"/>
          </a:p>
          <a:p>
            <a:pPr indent="-228600" lvl="1" marL="685800" rtl="1" algn="r">
              <a:lnSpc>
                <a:spcPct val="70000"/>
              </a:lnSpc>
              <a:spcBef>
                <a:spcPts val="500"/>
              </a:spcBef>
              <a:spcAft>
                <a:spcPts val="0"/>
              </a:spcAft>
              <a:buClr>
                <a:schemeClr val="dk1"/>
              </a:buClr>
              <a:buSzPts val="1900"/>
              <a:buChar char="•"/>
            </a:pPr>
            <a:r>
              <a:rPr lang="en-US" sz="1900"/>
              <a:t>כלומר, הן מחושבות רק כשצריך והן יוצרות RDD חדש.</a:t>
            </a:r>
            <a:endParaRPr sz="1900"/>
          </a:p>
          <a:p>
            <a:pPr indent="-234950" lvl="0" marL="228600" rtl="1" algn="r">
              <a:lnSpc>
                <a:spcPct val="70000"/>
              </a:lnSpc>
              <a:spcBef>
                <a:spcPts val="500"/>
              </a:spcBef>
              <a:spcAft>
                <a:spcPts val="0"/>
              </a:spcAft>
              <a:buSzPts val="1900"/>
              <a:buChar char="•"/>
            </a:pPr>
            <a:r>
              <a:rPr lang="en-US" sz="1900"/>
              <a:t>RDD הוא מבנה הנתונים הבסיסי של ספארק.</a:t>
            </a:r>
            <a:br>
              <a:rPr lang="en-US" sz="1900"/>
            </a:br>
            <a:endParaRPr sz="1900"/>
          </a:p>
          <a:p>
            <a:pPr indent="-234950" lvl="0" marL="228600" rtl="1" algn="r">
              <a:lnSpc>
                <a:spcPct val="70000"/>
              </a:lnSpc>
              <a:spcBef>
                <a:spcPts val="0"/>
              </a:spcBef>
              <a:spcAft>
                <a:spcPts val="0"/>
              </a:spcAft>
              <a:buSzPts val="1900"/>
              <a:buChar char="•"/>
            </a:pPr>
            <a:r>
              <a:rPr lang="en-US" sz="1900"/>
              <a:t>Large community</a:t>
            </a:r>
            <a:endParaRPr sz="1900"/>
          </a:p>
          <a:p>
            <a:pPr indent="-234950" lvl="1" marL="685800" rtl="1" algn="r">
              <a:lnSpc>
                <a:spcPct val="70000"/>
              </a:lnSpc>
              <a:spcBef>
                <a:spcPts val="500"/>
              </a:spcBef>
              <a:spcAft>
                <a:spcPts val="0"/>
              </a:spcAft>
              <a:buSzPts val="1900"/>
              <a:buChar char="•"/>
            </a:pPr>
            <a:r>
              <a:rPr lang="en-US" sz="1900"/>
              <a:t>מפתחים מיותר מ50 חברות היו מעורבים בפיתוח של spark.</a:t>
            </a:r>
            <a:endParaRPr sz="1900"/>
          </a:p>
          <a:p>
            <a:pPr indent="-234950" lvl="1" marL="685800" rtl="1" algn="r">
              <a:lnSpc>
                <a:spcPct val="70000"/>
              </a:lnSpc>
              <a:spcBef>
                <a:spcPts val="500"/>
              </a:spcBef>
              <a:spcAft>
                <a:spcPts val="0"/>
              </a:spcAft>
              <a:buSzPts val="1900"/>
              <a:buChar char="•"/>
            </a:pPr>
            <a:r>
              <a:rPr lang="en-US" sz="1900"/>
              <a:t>התחיל ב2009 ועדיין גדל ומתפתח.</a:t>
            </a:r>
            <a:endParaRPr sz="1900"/>
          </a:p>
          <a:p>
            <a:pPr indent="-107950" lvl="1" marL="685800" rtl="1" algn="r">
              <a:lnSpc>
                <a:spcPct val="70000"/>
              </a:lnSpc>
              <a:spcBef>
                <a:spcPts val="500"/>
              </a:spcBef>
              <a:spcAft>
                <a:spcPts val="0"/>
              </a:spcAft>
              <a:buClr>
                <a:schemeClr val="dk1"/>
              </a:buClr>
              <a:buSzPts val="1473"/>
              <a:buNone/>
            </a:pPr>
            <a:r>
              <a:t/>
            </a:r>
            <a:endParaRPr sz="1900"/>
          </a:p>
          <a:p>
            <a:pPr indent="0" lvl="1" marL="0" rtl="1" algn="r">
              <a:lnSpc>
                <a:spcPct val="70000"/>
              </a:lnSpc>
              <a:spcBef>
                <a:spcPts val="500"/>
              </a:spcBef>
              <a:spcAft>
                <a:spcPts val="0"/>
              </a:spcAft>
              <a:buClr>
                <a:schemeClr val="dk1"/>
              </a:buClr>
              <a:buSzPts val="1473"/>
              <a:buNone/>
            </a:pPr>
            <a:r>
              <a:t/>
            </a:r>
            <a:endParaRPr sz="19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4" name="Shape 2204"/>
        <p:cNvGrpSpPr/>
        <p:nvPr/>
      </p:nvGrpSpPr>
      <p:grpSpPr>
        <a:xfrm>
          <a:off x="0" y="0"/>
          <a:ext cx="0" cy="0"/>
          <a:chOff x="0" y="0"/>
          <a:chExt cx="0" cy="0"/>
        </a:xfrm>
      </p:grpSpPr>
      <p:sp>
        <p:nvSpPr>
          <p:cNvPr id="2205" name="Google Shape;2205;p10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6" name="Google Shape;2206;p10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7" name="Google Shape;2207;p10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8" name="Google Shape;2208;p100"/>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9" name="Google Shape;2209;p100"/>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Temporary data Storage (Caching)</a:t>
            </a:r>
            <a:endParaRPr sz="5400"/>
          </a:p>
        </p:txBody>
      </p:sp>
      <p:grpSp>
        <p:nvGrpSpPr>
          <p:cNvPr id="2210" name="Google Shape;2210;p100"/>
          <p:cNvGrpSpPr/>
          <p:nvPr/>
        </p:nvGrpSpPr>
        <p:grpSpPr>
          <a:xfrm>
            <a:off x="1188720" y="73152"/>
            <a:ext cx="1178966" cy="232963"/>
            <a:chOff x="5422392" y="64008"/>
            <a:chExt cx="1178966" cy="232963"/>
          </a:xfrm>
        </p:grpSpPr>
        <p:sp>
          <p:nvSpPr>
            <p:cNvPr id="2211" name="Google Shape;2211;p100"/>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2" name="Google Shape;2212;p100"/>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3" name="Google Shape;2213;p100"/>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4" name="Google Shape;2214;p100"/>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5" name="Google Shape;2215;p100"/>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6" name="Google Shape;2216;p100"/>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7" name="Google Shape;2217;p100"/>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8" name="Google Shape;2218;p100"/>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9" name="Google Shape;2219;p100"/>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0" name="Google Shape;2220;p100"/>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1" name="Google Shape;2221;p100"/>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2" name="Google Shape;2222;p100"/>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3" name="Google Shape;2223;p100"/>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4" name="Google Shape;2224;p100"/>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5" name="Google Shape;2225;p100"/>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6" name="Google Shape;2226;p100"/>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Google Shape;2227;p100"/>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Google Shape;2228;p100"/>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100"/>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0" name="Google Shape;2230;p100"/>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1" name="Google Shape;2231;p100"/>
          <p:cNvSpPr txBox="1"/>
          <p:nvPr>
            <p:ph idx="1" type="body"/>
          </p:nvPr>
        </p:nvSpPr>
        <p:spPr>
          <a:xfrm>
            <a:off x="5653227" y="499833"/>
            <a:ext cx="6314291"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הuse case לשימוש בcaching הוא פשוט, בין אם אתם עובדים עם מידע בספארק באופן אינטרקטיבי או standalone application , אתם תרצו לפעמים לעשות שימוש חוזר בdataset מסוים.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לדוגמא, בinteractive data science session, אתם יכולים לטעון ולנקות את המידע ואז להשתמש בו שוב כדי לנסות מספר מודלים שונים.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אתם יכולים להגיד לספארק לשמור בcache על ידי שימוש בפונקצית cache או persist על DataFrames או  RDDs. </a:t>
            </a:r>
            <a:endParaRPr sz="22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Temporary data Storage (Caching)</a:t>
            </a:r>
            <a:endParaRPr/>
          </a:p>
        </p:txBody>
      </p:sp>
      <p:sp>
        <p:nvSpPr>
          <p:cNvPr id="2237" name="Google Shape;2237;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Caching זאת lazy operation, כלומר המידע יהיה cached רק אחרי שיגשו אליו.</a:t>
            </a:r>
            <a:endParaRPr/>
          </a:p>
          <a:p>
            <a:pPr indent="-228600" lvl="0" marL="228600" rtl="1" algn="r">
              <a:lnSpc>
                <a:spcPct val="90000"/>
              </a:lnSpc>
              <a:spcBef>
                <a:spcPts val="1000"/>
              </a:spcBef>
              <a:spcAft>
                <a:spcPts val="0"/>
              </a:spcAft>
              <a:buClr>
                <a:schemeClr val="dk1"/>
              </a:buClr>
              <a:buSzPts val="2800"/>
              <a:buChar char="•"/>
            </a:pPr>
            <a:r>
              <a:rPr lang="en-US"/>
              <a:t>בואו נעבור לדוגמא: </a:t>
            </a:r>
            <a:endParaRPr/>
          </a:p>
        </p:txBody>
      </p:sp>
      <p:pic>
        <p:nvPicPr>
          <p:cNvPr id="2238" name="Google Shape;2238;p101"/>
          <p:cNvPicPr preferRelativeResize="0"/>
          <p:nvPr/>
        </p:nvPicPr>
        <p:blipFill rotWithShape="1">
          <a:blip r:embed="rId3">
            <a:alphaModFix/>
          </a:blip>
          <a:srcRect b="0" l="0" r="0" t="0"/>
          <a:stretch/>
        </p:blipFill>
        <p:spPr>
          <a:xfrm>
            <a:off x="737241" y="3200587"/>
            <a:ext cx="6606534" cy="302332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2" name="Shape 2242"/>
        <p:cNvGrpSpPr/>
        <p:nvPr/>
      </p:nvGrpSpPr>
      <p:grpSpPr>
        <a:xfrm>
          <a:off x="0" y="0"/>
          <a:ext cx="0" cy="0"/>
          <a:chOff x="0" y="0"/>
          <a:chExt cx="0" cy="0"/>
        </a:xfrm>
      </p:grpSpPr>
      <p:sp>
        <p:nvSpPr>
          <p:cNvPr id="2243" name="Google Shape;2243;p10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4" name="Google Shape;2244;p10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5" name="Google Shape;2245;p10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6" name="Google Shape;2246;p10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7" name="Google Shape;2247;p10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Temporary data Storage (Caching)</a:t>
            </a:r>
            <a:endParaRPr sz="5400"/>
          </a:p>
        </p:txBody>
      </p:sp>
      <p:grpSp>
        <p:nvGrpSpPr>
          <p:cNvPr id="2248" name="Google Shape;2248;p102"/>
          <p:cNvGrpSpPr/>
          <p:nvPr/>
        </p:nvGrpSpPr>
        <p:grpSpPr>
          <a:xfrm>
            <a:off x="1188720" y="73152"/>
            <a:ext cx="1178966" cy="232963"/>
            <a:chOff x="5422392" y="64008"/>
            <a:chExt cx="1178966" cy="232963"/>
          </a:xfrm>
        </p:grpSpPr>
        <p:sp>
          <p:nvSpPr>
            <p:cNvPr id="2249" name="Google Shape;2249;p10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0" name="Google Shape;2250;p10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10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10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10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4" name="Google Shape;2254;p10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5" name="Google Shape;2255;p10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6" name="Google Shape;2256;p10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7" name="Google Shape;2257;p10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8" name="Google Shape;2258;p10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9" name="Google Shape;2259;p10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0" name="Google Shape;2260;p10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1" name="Google Shape;2261;p10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2" name="Google Shape;2262;p10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3" name="Google Shape;2263;p10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4" name="Google Shape;2264;p10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5" name="Google Shape;2265;p10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6" name="Google Shape;2266;p10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7" name="Google Shape;2267;p10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8" name="Google Shape;2268;p10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69" name="Google Shape;2269;p102"/>
          <p:cNvSpPr txBox="1"/>
          <p:nvPr>
            <p:ph idx="1" type="body"/>
          </p:nvPr>
        </p:nvSpPr>
        <p:spPr>
          <a:xfrm>
            <a:off x="5776785" y="499833"/>
            <a:ext cx="628341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אתם יכולים לראות שיש לנו את ה“lazy” dataframe בשם DF1, ועוד שלושה DF שניגשים למידע בDF1.</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כל אחד משלושת הDF האחרים ניגשים לאותו מידע בDF1 והם יעשו את אותה עבודה.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במקרה הזה, זה "רק" לקרוא ולפרסר את קבצי הCSV אבל זה יכול להיות משהו הרבה יותר כבד, במיוחד עבור datasets גדולים.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במחשב שלי לקח לקוד הזה לרוץ 17+ שניות.</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Temporary data Storage (Caching)</a:t>
            </a:r>
            <a:endParaRPr/>
          </a:p>
        </p:txBody>
      </p:sp>
      <p:sp>
        <p:nvSpPr>
          <p:cNvPr id="2275" name="Google Shape;2275;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למזלנו, אנחנו יכולים לגרום לקוד לרוץ מהר יותר.</a:t>
            </a:r>
            <a:endParaRPr/>
          </a:p>
          <a:p>
            <a:pPr indent="-228600" lvl="0" marL="228600" rtl="1" algn="r">
              <a:lnSpc>
                <a:spcPct val="90000"/>
              </a:lnSpc>
              <a:spcBef>
                <a:spcPts val="1000"/>
              </a:spcBef>
              <a:spcAft>
                <a:spcPts val="0"/>
              </a:spcAft>
              <a:buClr>
                <a:schemeClr val="dk1"/>
              </a:buClr>
              <a:buSzPts val="2800"/>
              <a:buChar char="•"/>
            </a:pPr>
            <a:r>
              <a:rPr lang="en-US"/>
              <a:t>שאנחנו מבקשים מDataFrame להיות cached, ספארק ישמור את המידע בזיכרון או בדיסק בפעם הראשונה שהוא מחשב אותו.</a:t>
            </a:r>
            <a:endParaRPr/>
          </a:p>
          <a:p>
            <a:pPr indent="-228600" lvl="0" marL="228600" rtl="1" algn="r">
              <a:lnSpc>
                <a:spcPct val="90000"/>
              </a:lnSpc>
              <a:spcBef>
                <a:spcPts val="1000"/>
              </a:spcBef>
              <a:spcAft>
                <a:spcPts val="0"/>
              </a:spcAft>
              <a:buClr>
                <a:schemeClr val="dk1"/>
              </a:buClr>
              <a:buSzPts val="2800"/>
              <a:buChar char="•"/>
            </a:pPr>
            <a:r>
              <a:rPr lang="en-US"/>
              <a:t>בפעמים הבאות שהוא צריך את המידע הוא פשוט ניגש אליו ולא צריך לבצע הכל מההתחלה.</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הפעולה הפשוטה הזאת שיפרה את ההרצה של הקוד ב5 שניות.</a:t>
            </a:r>
            <a:endParaRPr/>
          </a:p>
        </p:txBody>
      </p:sp>
      <p:pic>
        <p:nvPicPr>
          <p:cNvPr id="2276" name="Google Shape;2276;p103"/>
          <p:cNvPicPr preferRelativeResize="0"/>
          <p:nvPr/>
        </p:nvPicPr>
        <p:blipFill rotWithShape="1">
          <a:blip r:embed="rId3">
            <a:alphaModFix/>
          </a:blip>
          <a:srcRect b="0" l="0" r="0" t="0"/>
          <a:stretch/>
        </p:blipFill>
        <p:spPr>
          <a:xfrm>
            <a:off x="938122" y="4001294"/>
            <a:ext cx="1633627" cy="47193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0" name="Shape 2280"/>
        <p:cNvGrpSpPr/>
        <p:nvPr/>
      </p:nvGrpSpPr>
      <p:grpSpPr>
        <a:xfrm>
          <a:off x="0" y="0"/>
          <a:ext cx="0" cy="0"/>
          <a:chOff x="0" y="0"/>
          <a:chExt cx="0" cy="0"/>
        </a:xfrm>
      </p:grpSpPr>
      <p:sp>
        <p:nvSpPr>
          <p:cNvPr id="2281" name="Google Shape;2281;p10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2" name="Google Shape;2282;p10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3" name="Google Shape;2283;p10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104"/>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104"/>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Temporary data Storage (Caching)</a:t>
            </a:r>
            <a:endParaRPr sz="5400"/>
          </a:p>
        </p:txBody>
      </p:sp>
      <p:grpSp>
        <p:nvGrpSpPr>
          <p:cNvPr id="2286" name="Google Shape;2286;p104"/>
          <p:cNvGrpSpPr/>
          <p:nvPr/>
        </p:nvGrpSpPr>
        <p:grpSpPr>
          <a:xfrm>
            <a:off x="1188720" y="73152"/>
            <a:ext cx="1178966" cy="232963"/>
            <a:chOff x="5422392" y="64008"/>
            <a:chExt cx="1178966" cy="232963"/>
          </a:xfrm>
        </p:grpSpPr>
        <p:sp>
          <p:nvSpPr>
            <p:cNvPr id="2287" name="Google Shape;2287;p104"/>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8" name="Google Shape;2288;p104"/>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9" name="Google Shape;2289;p104"/>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0" name="Google Shape;2290;p104"/>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1" name="Google Shape;2291;p104"/>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2" name="Google Shape;2292;p104"/>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104"/>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Google Shape;2294;p104"/>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104"/>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6" name="Google Shape;2296;p104"/>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7" name="Google Shape;2297;p104"/>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8" name="Google Shape;2298;p104"/>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9" name="Google Shape;2299;p104"/>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0" name="Google Shape;2300;p104"/>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1" name="Google Shape;2301;p104"/>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104"/>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104"/>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104"/>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5" name="Google Shape;2305;p104"/>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6" name="Google Shape;2306;p104"/>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7" name="Google Shape;2307;p104"/>
          <p:cNvSpPr txBox="1"/>
          <p:nvPr>
            <p:ph idx="1" type="body"/>
          </p:nvPr>
        </p:nvSpPr>
        <p:spPr>
          <a:xfrm>
            <a:off x="5653227" y="499833"/>
            <a:ext cx="6110405"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הפקודה cache בספארק תמיד שומרת את המידע בזיכרון באופן דיפולטיבי, וcaching רק חלק מהמידע אם הזיכרון מלא.</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בשביל שליטה יותר טובה יש גם פונקציה בשם persist שמקבלת איפה ואיך לשמור את המידע: בזיכרון, בדיסק או גם וגם.</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03" name="Shape 203"/>
        <p:cNvGrpSpPr/>
        <p:nvPr/>
      </p:nvGrpSpPr>
      <p:grpSpPr>
        <a:xfrm>
          <a:off x="0" y="0"/>
          <a:ext cx="0" cy="0"/>
          <a:chOff x="0" y="0"/>
          <a:chExt cx="0" cy="0"/>
        </a:xfrm>
      </p:grpSpPr>
      <p:sp>
        <p:nvSpPr>
          <p:cNvPr id="204" name="Google Shape;204;p12"/>
          <p:cNvSpPr/>
          <p:nvPr/>
        </p:nvSpPr>
        <p:spPr>
          <a:xfrm>
            <a:off x="0" y="-1"/>
            <a:ext cx="12188952"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pic>
        <p:nvPicPr>
          <p:cNvPr descr="Text&#10;&#10;Description automatically generated" id="205" name="Google Shape;205;p12"/>
          <p:cNvPicPr preferRelativeResize="0"/>
          <p:nvPr/>
        </p:nvPicPr>
        <p:blipFill rotWithShape="1">
          <a:blip r:embed="rId3">
            <a:alphaModFix/>
          </a:blip>
          <a:srcRect b="0" l="0" r="0" t="0"/>
          <a:stretch/>
        </p:blipFill>
        <p:spPr>
          <a:xfrm>
            <a:off x="1633035" y="320040"/>
            <a:ext cx="8922881" cy="4305291"/>
          </a:xfrm>
          <a:prstGeom prst="rect">
            <a:avLst/>
          </a:prstGeom>
          <a:noFill/>
          <a:ln>
            <a:noFill/>
          </a:ln>
        </p:spPr>
      </p:pic>
      <p:sp>
        <p:nvSpPr>
          <p:cNvPr id="206" name="Google Shape;206;p12"/>
          <p:cNvSpPr/>
          <p:nvPr/>
        </p:nvSpPr>
        <p:spPr>
          <a:xfrm>
            <a:off x="321564" y="4782312"/>
            <a:ext cx="11548872" cy="1755648"/>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07" name="Google Shape;207;p12"/>
          <p:cNvCxnSpPr/>
          <p:nvPr/>
        </p:nvCxnSpPr>
        <p:spPr>
          <a:xfrm rot="10800000">
            <a:off x="4059936" y="5237979"/>
            <a:ext cx="0" cy="914400"/>
          </a:xfrm>
          <a:prstGeom prst="straightConnector1">
            <a:avLst/>
          </a:prstGeom>
          <a:noFill/>
          <a:ln cap="flat" cmpd="sng" w="19050">
            <a:solidFill>
              <a:schemeClr val="dk1">
                <a:alpha val="80000"/>
              </a:schemeClr>
            </a:solidFill>
            <a:prstDash val="solid"/>
            <a:miter lim="800000"/>
            <a:headEnd len="sm" w="sm" type="none"/>
            <a:tailEnd len="sm" w="sm" type="none"/>
          </a:ln>
        </p:spPr>
      </p:cxnSp>
      <p:sp>
        <p:nvSpPr>
          <p:cNvPr id="208" name="Google Shape;208;p12"/>
          <p:cNvSpPr txBox="1"/>
          <p:nvPr/>
        </p:nvSpPr>
        <p:spPr>
          <a:xfrm>
            <a:off x="4379976" y="5010912"/>
            <a:ext cx="6976872" cy="134416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en-US" sz="3600">
                <a:solidFill>
                  <a:schemeClr val="dk1"/>
                </a:solidFill>
                <a:latin typeface="Calibri"/>
                <a:ea typeface="Calibri"/>
                <a:cs typeface="Calibri"/>
                <a:sym typeface="Calibri"/>
              </a:rPr>
              <a:t>Apache Spark Components </a:t>
            </a:r>
            <a:endParaRPr sz="3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13"/>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3"/>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5" name="Google Shape;215;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6" name="Google Shape;216;p13"/>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components</a:t>
            </a:r>
            <a:endParaRPr>
              <a:solidFill>
                <a:srgbClr val="FFFFFF"/>
              </a:solidFill>
            </a:endParaRPr>
          </a:p>
        </p:txBody>
      </p:sp>
      <p:sp>
        <p:nvSpPr>
          <p:cNvPr id="217" name="Google Shape;217;p13"/>
          <p:cNvSpPr txBox="1"/>
          <p:nvPr>
            <p:ph idx="1" type="body"/>
          </p:nvPr>
        </p:nvSpPr>
        <p:spPr>
          <a:xfrm>
            <a:off x="5921990" y="801866"/>
            <a:ext cx="5886013" cy="5230634"/>
          </a:xfrm>
          <a:prstGeom prst="rect">
            <a:avLst/>
          </a:prstGeom>
          <a:noFill/>
          <a:ln>
            <a:noFill/>
          </a:ln>
        </p:spPr>
        <p:txBody>
          <a:bodyPr anchorCtr="0" anchor="ctr" bIns="45700" lIns="91425" spcFirstLastPara="1" rIns="91425" wrap="square" tIns="45700">
            <a:noAutofit/>
          </a:bodyPr>
          <a:lstStyle/>
          <a:p>
            <a:pPr indent="-234950" lvl="0" marL="228600" rtl="1" algn="r">
              <a:lnSpc>
                <a:spcPct val="90000"/>
              </a:lnSpc>
              <a:spcBef>
                <a:spcPts val="0"/>
              </a:spcBef>
              <a:spcAft>
                <a:spcPts val="0"/>
              </a:spcAft>
              <a:buClr>
                <a:srgbClr val="000000"/>
              </a:buClr>
              <a:buSzPts val="1800"/>
              <a:buChar char="•"/>
            </a:pPr>
            <a:r>
              <a:rPr lang="en-US" sz="1800">
                <a:solidFill>
                  <a:srgbClr val="000000"/>
                </a:solidFill>
              </a:rPr>
              <a:t>Spark core : </a:t>
            </a:r>
            <a:endParaRPr sz="1800">
              <a:solidFill>
                <a:srgbClr val="000000"/>
              </a:solidFill>
            </a:endParaRPr>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המנוע</a:t>
            </a:r>
            <a:r>
              <a:rPr lang="en-US" sz="1800">
                <a:solidFill>
                  <a:srgbClr val="000000"/>
                </a:solidFill>
              </a:rPr>
              <a:t> </a:t>
            </a:r>
            <a:r>
              <a:rPr lang="en-US" sz="1800">
                <a:solidFill>
                  <a:srgbClr val="000000"/>
                </a:solidFill>
                <a:latin typeface="Calibri"/>
                <a:ea typeface="Calibri"/>
                <a:cs typeface="Calibri"/>
                <a:sym typeface="Calibri"/>
              </a:rPr>
              <a:t>הבסיסי</a:t>
            </a:r>
            <a:r>
              <a:rPr lang="en-US" sz="1800">
                <a:solidFill>
                  <a:srgbClr val="000000"/>
                </a:solidFill>
              </a:rPr>
              <a:t> </a:t>
            </a:r>
            <a:r>
              <a:rPr lang="en-US" sz="1800">
                <a:solidFill>
                  <a:srgbClr val="000000"/>
                </a:solidFill>
                <a:latin typeface="Calibri"/>
                <a:ea typeface="Calibri"/>
                <a:cs typeface="Calibri"/>
                <a:sym typeface="Calibri"/>
              </a:rPr>
              <a:t>לפלטפורמות</a:t>
            </a:r>
            <a:r>
              <a:rPr lang="en-US" sz="1800">
                <a:solidFill>
                  <a:srgbClr val="000000"/>
                </a:solidFill>
              </a:rPr>
              <a:t> </a:t>
            </a:r>
            <a:r>
              <a:rPr lang="en-US" sz="1800">
                <a:solidFill>
                  <a:srgbClr val="000000"/>
                </a:solidFill>
                <a:latin typeface="Calibri"/>
                <a:ea typeface="Calibri"/>
                <a:cs typeface="Calibri"/>
                <a:sym typeface="Calibri"/>
              </a:rPr>
              <a:t>של</a:t>
            </a:r>
            <a:r>
              <a:rPr lang="en-US" sz="1800">
                <a:solidFill>
                  <a:srgbClr val="000000"/>
                </a:solidFill>
              </a:rPr>
              <a:t> spark </a:t>
            </a:r>
            <a:r>
              <a:rPr lang="en-US" sz="1800">
                <a:solidFill>
                  <a:srgbClr val="000000"/>
                </a:solidFill>
                <a:latin typeface="Calibri"/>
                <a:ea typeface="Calibri"/>
                <a:cs typeface="Calibri"/>
                <a:sym typeface="Calibri"/>
              </a:rPr>
              <a:t>שכל</a:t>
            </a:r>
            <a:r>
              <a:rPr lang="en-US" sz="1800">
                <a:solidFill>
                  <a:srgbClr val="000000"/>
                </a:solidFill>
              </a:rPr>
              <a:t> </a:t>
            </a:r>
            <a:r>
              <a:rPr lang="en-US" sz="1800">
                <a:solidFill>
                  <a:srgbClr val="000000"/>
                </a:solidFill>
                <a:latin typeface="Calibri"/>
                <a:ea typeface="Calibri"/>
                <a:cs typeface="Calibri"/>
                <a:sym typeface="Calibri"/>
              </a:rPr>
              <a:t>הפונקציונליות</a:t>
            </a:r>
            <a:r>
              <a:rPr lang="en-US" sz="1800">
                <a:solidFill>
                  <a:srgbClr val="000000"/>
                </a:solidFill>
              </a:rPr>
              <a:t> </a:t>
            </a:r>
            <a:r>
              <a:rPr lang="en-US" sz="1800">
                <a:solidFill>
                  <a:srgbClr val="000000"/>
                </a:solidFill>
                <a:latin typeface="Calibri"/>
                <a:ea typeface="Calibri"/>
                <a:cs typeface="Calibri"/>
                <a:sym typeface="Calibri"/>
              </a:rPr>
              <a:t>האחרות</a:t>
            </a:r>
            <a:r>
              <a:rPr lang="en-US" sz="1800">
                <a:solidFill>
                  <a:srgbClr val="000000"/>
                </a:solidFill>
              </a:rPr>
              <a:t> </a:t>
            </a:r>
            <a:r>
              <a:rPr lang="en-US" sz="1800">
                <a:solidFill>
                  <a:srgbClr val="000000"/>
                </a:solidFill>
                <a:latin typeface="Calibri"/>
                <a:ea typeface="Calibri"/>
                <a:cs typeface="Calibri"/>
                <a:sym typeface="Calibri"/>
              </a:rPr>
              <a:t>בנויות</a:t>
            </a:r>
            <a:r>
              <a:rPr lang="en-US" sz="1800">
                <a:solidFill>
                  <a:srgbClr val="000000"/>
                </a:solidFill>
              </a:rPr>
              <a:t> </a:t>
            </a:r>
            <a:r>
              <a:rPr lang="en-US" sz="1800">
                <a:solidFill>
                  <a:srgbClr val="000000"/>
                </a:solidFill>
                <a:latin typeface="Calibri"/>
                <a:ea typeface="Calibri"/>
                <a:cs typeface="Calibri"/>
                <a:sym typeface="Calibri"/>
              </a:rPr>
              <a:t>עליה</a:t>
            </a:r>
            <a:r>
              <a:rPr lang="en-US" sz="1800">
                <a:solidFill>
                  <a:srgbClr val="000000"/>
                </a:solidFill>
              </a:rPr>
              <a:t>. </a:t>
            </a:r>
            <a:endParaRPr sz="1800"/>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הוא</a:t>
            </a:r>
            <a:r>
              <a:rPr lang="en-US" sz="1800">
                <a:solidFill>
                  <a:srgbClr val="000000"/>
                </a:solidFill>
              </a:rPr>
              <a:t> </a:t>
            </a:r>
            <a:r>
              <a:rPr lang="en-US" sz="1800">
                <a:solidFill>
                  <a:srgbClr val="000000"/>
                </a:solidFill>
                <a:latin typeface="Calibri"/>
                <a:ea typeface="Calibri"/>
                <a:cs typeface="Calibri"/>
                <a:sym typeface="Calibri"/>
              </a:rPr>
              <a:t>מספק</a:t>
            </a:r>
            <a:r>
              <a:rPr lang="en-US" sz="1800">
                <a:solidFill>
                  <a:srgbClr val="000000"/>
                </a:solidFill>
              </a:rPr>
              <a:t> in memory computing </a:t>
            </a:r>
            <a:r>
              <a:rPr lang="en-US" sz="1800">
                <a:solidFill>
                  <a:srgbClr val="000000"/>
                </a:solidFill>
                <a:latin typeface="Calibri"/>
                <a:ea typeface="Calibri"/>
                <a:cs typeface="Calibri"/>
                <a:sym typeface="Calibri"/>
              </a:rPr>
              <a:t>והפניות</a:t>
            </a:r>
            <a:r>
              <a:rPr lang="en-US" sz="1800">
                <a:solidFill>
                  <a:srgbClr val="000000"/>
                </a:solidFill>
              </a:rPr>
              <a:t> </a:t>
            </a:r>
            <a:r>
              <a:rPr lang="en-US" sz="1800">
                <a:solidFill>
                  <a:srgbClr val="000000"/>
                </a:solidFill>
                <a:latin typeface="Calibri"/>
                <a:ea typeface="Calibri"/>
                <a:cs typeface="Calibri"/>
                <a:sym typeface="Calibri"/>
              </a:rPr>
              <a:t>למידע</a:t>
            </a:r>
            <a:r>
              <a:rPr lang="en-US" sz="1800">
                <a:solidFill>
                  <a:srgbClr val="000000"/>
                </a:solidFill>
              </a:rPr>
              <a:t> </a:t>
            </a:r>
            <a:r>
              <a:rPr lang="en-US" sz="1800">
                <a:solidFill>
                  <a:srgbClr val="000000"/>
                </a:solidFill>
                <a:latin typeface="Calibri"/>
                <a:ea typeface="Calibri"/>
                <a:cs typeface="Calibri"/>
                <a:sym typeface="Calibri"/>
              </a:rPr>
              <a:t>במערכות</a:t>
            </a:r>
            <a:r>
              <a:rPr lang="en-US" sz="1800">
                <a:solidFill>
                  <a:srgbClr val="000000"/>
                </a:solidFill>
              </a:rPr>
              <a:t> </a:t>
            </a:r>
            <a:r>
              <a:rPr lang="en-US" sz="1800">
                <a:solidFill>
                  <a:srgbClr val="000000"/>
                </a:solidFill>
                <a:latin typeface="Calibri"/>
                <a:ea typeface="Calibri"/>
                <a:cs typeface="Calibri"/>
                <a:sym typeface="Calibri"/>
              </a:rPr>
              <a:t>אחסון</a:t>
            </a:r>
            <a:r>
              <a:rPr lang="en-US" sz="1800">
                <a:solidFill>
                  <a:srgbClr val="000000"/>
                </a:solidFill>
              </a:rPr>
              <a:t> </a:t>
            </a:r>
            <a:r>
              <a:rPr lang="en-US" sz="1800">
                <a:solidFill>
                  <a:srgbClr val="000000"/>
                </a:solidFill>
                <a:latin typeface="Calibri"/>
                <a:ea typeface="Calibri"/>
                <a:cs typeface="Calibri"/>
                <a:sym typeface="Calibri"/>
              </a:rPr>
              <a:t>חיצוניות</a:t>
            </a:r>
            <a:r>
              <a:rPr lang="en-US" sz="1800">
                <a:solidFill>
                  <a:srgbClr val="000000"/>
                </a:solidFill>
              </a:rPr>
              <a:t>.</a:t>
            </a:r>
            <a:endParaRPr sz="1800"/>
          </a:p>
          <a:p>
            <a:pPr indent="-120650" lvl="1" marL="685800" rtl="1" algn="r">
              <a:lnSpc>
                <a:spcPct val="90000"/>
              </a:lnSpc>
              <a:spcBef>
                <a:spcPts val="500"/>
              </a:spcBef>
              <a:spcAft>
                <a:spcPts val="0"/>
              </a:spcAft>
              <a:buClr>
                <a:schemeClr val="dk1"/>
              </a:buClr>
              <a:buSzPts val="1700"/>
              <a:buNone/>
            </a:pPr>
            <a:r>
              <a:t/>
            </a:r>
            <a:endParaRPr sz="1800">
              <a:solidFill>
                <a:srgbClr val="000000"/>
              </a:solidFill>
            </a:endParaRPr>
          </a:p>
          <a:p>
            <a:pPr indent="-234950" lvl="0" marL="228600" rtl="1" algn="r">
              <a:lnSpc>
                <a:spcPct val="90000"/>
              </a:lnSpc>
              <a:spcBef>
                <a:spcPts val="1000"/>
              </a:spcBef>
              <a:spcAft>
                <a:spcPts val="0"/>
              </a:spcAft>
              <a:buClr>
                <a:srgbClr val="000000"/>
              </a:buClr>
              <a:buSzPts val="1800"/>
              <a:buChar char="•"/>
            </a:pPr>
            <a:r>
              <a:rPr lang="en-US" sz="1800">
                <a:solidFill>
                  <a:srgbClr val="000000"/>
                </a:solidFill>
              </a:rPr>
              <a:t>Spark SQL : </a:t>
            </a:r>
            <a:endParaRPr sz="1800"/>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המודול</a:t>
            </a:r>
            <a:r>
              <a:rPr lang="en-US" sz="1800">
                <a:solidFill>
                  <a:srgbClr val="000000"/>
                </a:solidFill>
              </a:rPr>
              <a:t> </a:t>
            </a:r>
            <a:r>
              <a:rPr lang="en-US" sz="1800">
                <a:solidFill>
                  <a:srgbClr val="000000"/>
                </a:solidFill>
                <a:latin typeface="Calibri"/>
                <a:ea typeface="Calibri"/>
                <a:cs typeface="Calibri"/>
                <a:sym typeface="Calibri"/>
              </a:rPr>
              <a:t>לעבודה</a:t>
            </a:r>
            <a:r>
              <a:rPr lang="en-US" sz="1800">
                <a:solidFill>
                  <a:srgbClr val="000000"/>
                </a:solidFill>
              </a:rPr>
              <a:t> </a:t>
            </a:r>
            <a:r>
              <a:rPr lang="en-US" sz="1800">
                <a:solidFill>
                  <a:srgbClr val="000000"/>
                </a:solidFill>
                <a:latin typeface="Calibri"/>
                <a:ea typeface="Calibri"/>
                <a:cs typeface="Calibri"/>
                <a:sym typeface="Calibri"/>
              </a:rPr>
              <a:t>עם</a:t>
            </a:r>
            <a:r>
              <a:rPr lang="en-US" sz="1800">
                <a:solidFill>
                  <a:srgbClr val="000000"/>
                </a:solidFill>
              </a:rPr>
              <a:t> structured data. </a:t>
            </a:r>
            <a:endParaRPr sz="1800"/>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הממשקים</a:t>
            </a:r>
            <a:r>
              <a:rPr lang="en-US" sz="1800">
                <a:solidFill>
                  <a:srgbClr val="000000"/>
                </a:solidFill>
              </a:rPr>
              <a:t> </a:t>
            </a:r>
            <a:r>
              <a:rPr lang="en-US" sz="1800">
                <a:solidFill>
                  <a:srgbClr val="000000"/>
                </a:solidFill>
                <a:latin typeface="Calibri"/>
                <a:ea typeface="Calibri"/>
                <a:cs typeface="Calibri"/>
                <a:sym typeface="Calibri"/>
              </a:rPr>
              <a:t>שמציע</a:t>
            </a:r>
            <a:r>
              <a:rPr lang="en-US" sz="1800">
                <a:solidFill>
                  <a:srgbClr val="000000"/>
                </a:solidFill>
              </a:rPr>
              <a:t> spark SQL </a:t>
            </a:r>
            <a:r>
              <a:rPr lang="en-US" sz="1800">
                <a:solidFill>
                  <a:srgbClr val="000000"/>
                </a:solidFill>
                <a:latin typeface="Calibri"/>
                <a:ea typeface="Calibri"/>
                <a:cs typeface="Calibri"/>
                <a:sym typeface="Calibri"/>
              </a:rPr>
              <a:t>מספקים</a:t>
            </a:r>
            <a:r>
              <a:rPr lang="en-US" sz="1800">
                <a:solidFill>
                  <a:srgbClr val="000000"/>
                </a:solidFill>
              </a:rPr>
              <a:t> לspark </a:t>
            </a:r>
            <a:r>
              <a:rPr lang="en-US" sz="1800">
                <a:solidFill>
                  <a:srgbClr val="000000"/>
                </a:solidFill>
                <a:latin typeface="Calibri"/>
                <a:ea typeface="Calibri"/>
                <a:cs typeface="Calibri"/>
                <a:sym typeface="Calibri"/>
              </a:rPr>
              <a:t>מידע</a:t>
            </a:r>
            <a:r>
              <a:rPr lang="en-US" sz="1800">
                <a:solidFill>
                  <a:srgbClr val="000000"/>
                </a:solidFill>
              </a:rPr>
              <a:t> </a:t>
            </a:r>
            <a:r>
              <a:rPr lang="en-US" sz="1800">
                <a:solidFill>
                  <a:srgbClr val="000000"/>
                </a:solidFill>
                <a:latin typeface="Calibri"/>
                <a:ea typeface="Calibri"/>
                <a:cs typeface="Calibri"/>
                <a:sym typeface="Calibri"/>
              </a:rPr>
              <a:t>נוסף</a:t>
            </a:r>
            <a:r>
              <a:rPr lang="en-US" sz="1800">
                <a:solidFill>
                  <a:srgbClr val="000000"/>
                </a:solidFill>
              </a:rPr>
              <a:t> </a:t>
            </a:r>
            <a:r>
              <a:rPr lang="en-US" sz="1800">
                <a:solidFill>
                  <a:srgbClr val="000000"/>
                </a:solidFill>
                <a:latin typeface="Calibri"/>
                <a:ea typeface="Calibri"/>
                <a:cs typeface="Calibri"/>
                <a:sym typeface="Calibri"/>
              </a:rPr>
              <a:t>על</a:t>
            </a:r>
            <a:r>
              <a:rPr lang="en-US" sz="1800">
                <a:solidFill>
                  <a:srgbClr val="000000"/>
                </a:solidFill>
              </a:rPr>
              <a:t> </a:t>
            </a:r>
            <a:r>
              <a:rPr lang="en-US" sz="1800">
                <a:solidFill>
                  <a:srgbClr val="000000"/>
                </a:solidFill>
                <a:latin typeface="Calibri"/>
                <a:ea typeface="Calibri"/>
                <a:cs typeface="Calibri"/>
                <a:sym typeface="Calibri"/>
              </a:rPr>
              <a:t>המבנה</a:t>
            </a:r>
            <a:r>
              <a:rPr lang="en-US" sz="1800">
                <a:solidFill>
                  <a:srgbClr val="000000"/>
                </a:solidFill>
              </a:rPr>
              <a:t> </a:t>
            </a:r>
            <a:r>
              <a:rPr lang="en-US" sz="1800">
                <a:solidFill>
                  <a:srgbClr val="000000"/>
                </a:solidFill>
                <a:latin typeface="Calibri"/>
                <a:ea typeface="Calibri"/>
                <a:cs typeface="Calibri"/>
                <a:sym typeface="Calibri"/>
              </a:rPr>
              <a:t>של</a:t>
            </a:r>
            <a:r>
              <a:rPr lang="en-US" sz="1800">
                <a:solidFill>
                  <a:srgbClr val="000000"/>
                </a:solidFill>
              </a:rPr>
              <a:t> </a:t>
            </a:r>
            <a:r>
              <a:rPr lang="en-US" sz="1800">
                <a:solidFill>
                  <a:srgbClr val="000000"/>
                </a:solidFill>
                <a:latin typeface="Calibri"/>
                <a:ea typeface="Calibri"/>
                <a:cs typeface="Calibri"/>
                <a:sym typeface="Calibri"/>
              </a:rPr>
              <a:t>הנתונים</a:t>
            </a:r>
            <a:r>
              <a:rPr lang="en-US" sz="1800">
                <a:solidFill>
                  <a:srgbClr val="000000"/>
                </a:solidFill>
              </a:rPr>
              <a:t> </a:t>
            </a:r>
            <a:r>
              <a:rPr lang="en-US" sz="1800">
                <a:solidFill>
                  <a:srgbClr val="000000"/>
                </a:solidFill>
                <a:latin typeface="Calibri"/>
                <a:ea typeface="Calibri"/>
                <a:cs typeface="Calibri"/>
                <a:sym typeface="Calibri"/>
              </a:rPr>
              <a:t>וגם</a:t>
            </a:r>
            <a:r>
              <a:rPr lang="en-US" sz="1800">
                <a:solidFill>
                  <a:srgbClr val="000000"/>
                </a:solidFill>
              </a:rPr>
              <a:t> </a:t>
            </a:r>
            <a:r>
              <a:rPr lang="en-US" sz="1800">
                <a:solidFill>
                  <a:srgbClr val="000000"/>
                </a:solidFill>
                <a:latin typeface="Calibri"/>
                <a:ea typeface="Calibri"/>
                <a:cs typeface="Calibri"/>
                <a:sym typeface="Calibri"/>
              </a:rPr>
              <a:t>על</a:t>
            </a:r>
            <a:r>
              <a:rPr lang="en-US" sz="1800">
                <a:solidFill>
                  <a:srgbClr val="000000"/>
                </a:solidFill>
              </a:rPr>
              <a:t> </a:t>
            </a:r>
            <a:r>
              <a:rPr lang="en-US" sz="1800">
                <a:solidFill>
                  <a:srgbClr val="000000"/>
                </a:solidFill>
                <a:latin typeface="Calibri"/>
                <a:ea typeface="Calibri"/>
                <a:cs typeface="Calibri"/>
                <a:sym typeface="Calibri"/>
              </a:rPr>
              <a:t>החישוב</a:t>
            </a:r>
            <a:r>
              <a:rPr lang="en-US" sz="1800">
                <a:solidFill>
                  <a:srgbClr val="000000"/>
                </a:solidFill>
              </a:rPr>
              <a:t> </a:t>
            </a:r>
            <a:r>
              <a:rPr lang="en-US" sz="1800">
                <a:solidFill>
                  <a:srgbClr val="000000"/>
                </a:solidFill>
                <a:latin typeface="Calibri"/>
                <a:ea typeface="Calibri"/>
                <a:cs typeface="Calibri"/>
                <a:sym typeface="Calibri"/>
              </a:rPr>
              <a:t>המתבצע</a:t>
            </a:r>
            <a:r>
              <a:rPr lang="en-US" sz="1800">
                <a:solidFill>
                  <a:srgbClr val="000000"/>
                </a:solidFill>
              </a:rPr>
              <a:t>.</a:t>
            </a:r>
            <a:br>
              <a:rPr lang="en-US" sz="1800">
                <a:solidFill>
                  <a:srgbClr val="000000"/>
                </a:solidFill>
              </a:rPr>
            </a:br>
            <a:endParaRPr sz="1800">
              <a:solidFill>
                <a:srgbClr val="000000"/>
              </a:solidFill>
            </a:endParaRPr>
          </a:p>
          <a:p>
            <a:pPr indent="-234950" lvl="0" marL="228600" rtl="1" algn="r">
              <a:lnSpc>
                <a:spcPct val="90000"/>
              </a:lnSpc>
              <a:spcBef>
                <a:spcPts val="1000"/>
              </a:spcBef>
              <a:spcAft>
                <a:spcPts val="0"/>
              </a:spcAft>
              <a:buClr>
                <a:srgbClr val="000000"/>
              </a:buClr>
              <a:buSzPts val="1800"/>
              <a:buChar char="•"/>
            </a:pPr>
            <a:r>
              <a:rPr lang="en-US" sz="1800">
                <a:solidFill>
                  <a:srgbClr val="000000"/>
                </a:solidFill>
              </a:rPr>
              <a:t>Spark Streaming : </a:t>
            </a:r>
            <a:endParaRPr sz="1800">
              <a:solidFill>
                <a:srgbClr val="000000"/>
              </a:solidFill>
            </a:endParaRPr>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רכיב</a:t>
            </a:r>
            <a:r>
              <a:rPr lang="en-US" sz="1800">
                <a:solidFill>
                  <a:srgbClr val="000000"/>
                </a:solidFill>
              </a:rPr>
              <a:t> </a:t>
            </a:r>
            <a:r>
              <a:rPr lang="en-US" sz="1800">
                <a:solidFill>
                  <a:srgbClr val="000000"/>
                </a:solidFill>
                <a:latin typeface="Calibri"/>
                <a:ea typeface="Calibri"/>
                <a:cs typeface="Calibri"/>
                <a:sym typeface="Calibri"/>
              </a:rPr>
              <a:t>זה</a:t>
            </a:r>
            <a:r>
              <a:rPr lang="en-US" sz="1800">
                <a:solidFill>
                  <a:srgbClr val="000000"/>
                </a:solidFill>
              </a:rPr>
              <a:t> </a:t>
            </a:r>
            <a:r>
              <a:rPr lang="en-US" sz="1800">
                <a:solidFill>
                  <a:srgbClr val="000000"/>
                </a:solidFill>
                <a:latin typeface="Calibri"/>
                <a:ea typeface="Calibri"/>
                <a:cs typeface="Calibri"/>
                <a:sym typeface="Calibri"/>
              </a:rPr>
              <a:t>מאפשר</a:t>
            </a:r>
            <a:r>
              <a:rPr lang="en-US" sz="1800">
                <a:solidFill>
                  <a:srgbClr val="000000"/>
                </a:solidFill>
              </a:rPr>
              <a:t> לspark </a:t>
            </a:r>
            <a:r>
              <a:rPr lang="en-US" sz="1800">
                <a:solidFill>
                  <a:srgbClr val="000000"/>
                </a:solidFill>
                <a:latin typeface="Calibri"/>
                <a:ea typeface="Calibri"/>
                <a:cs typeface="Calibri"/>
                <a:sym typeface="Calibri"/>
              </a:rPr>
              <a:t>לעבד</a:t>
            </a:r>
            <a:r>
              <a:rPr lang="en-US" sz="1800">
                <a:solidFill>
                  <a:srgbClr val="000000"/>
                </a:solidFill>
              </a:rPr>
              <a:t> </a:t>
            </a:r>
            <a:r>
              <a:rPr lang="en-US" sz="1800">
                <a:solidFill>
                  <a:srgbClr val="000000"/>
                </a:solidFill>
                <a:latin typeface="Calibri"/>
                <a:ea typeface="Calibri"/>
                <a:cs typeface="Calibri"/>
                <a:sym typeface="Calibri"/>
              </a:rPr>
              <a:t>נתוני</a:t>
            </a:r>
            <a:r>
              <a:rPr lang="en-US" sz="1800">
                <a:solidFill>
                  <a:srgbClr val="000000"/>
                </a:solidFill>
              </a:rPr>
              <a:t> </a:t>
            </a:r>
            <a:r>
              <a:rPr lang="en-US" sz="1800">
                <a:solidFill>
                  <a:srgbClr val="000000"/>
                </a:solidFill>
                <a:latin typeface="Calibri"/>
                <a:ea typeface="Calibri"/>
                <a:cs typeface="Calibri"/>
                <a:sym typeface="Calibri"/>
              </a:rPr>
              <a:t>סטרימינג</a:t>
            </a:r>
            <a:r>
              <a:rPr lang="en-US" sz="1800">
                <a:solidFill>
                  <a:srgbClr val="000000"/>
                </a:solidFill>
              </a:rPr>
              <a:t> </a:t>
            </a:r>
            <a:r>
              <a:rPr lang="en-US" sz="1800">
                <a:solidFill>
                  <a:srgbClr val="000000"/>
                </a:solidFill>
                <a:latin typeface="Calibri"/>
                <a:ea typeface="Calibri"/>
                <a:cs typeface="Calibri"/>
                <a:sym typeface="Calibri"/>
              </a:rPr>
              <a:t>בזמן</a:t>
            </a:r>
            <a:r>
              <a:rPr lang="en-US" sz="1800">
                <a:solidFill>
                  <a:srgbClr val="000000"/>
                </a:solidFill>
              </a:rPr>
              <a:t> </a:t>
            </a:r>
            <a:r>
              <a:rPr lang="en-US" sz="1800">
                <a:solidFill>
                  <a:srgbClr val="000000"/>
                </a:solidFill>
                <a:latin typeface="Calibri"/>
                <a:ea typeface="Calibri"/>
                <a:cs typeface="Calibri"/>
                <a:sym typeface="Calibri"/>
              </a:rPr>
              <a:t>אמת</a:t>
            </a:r>
            <a:r>
              <a:rPr lang="en-US" sz="1800">
                <a:solidFill>
                  <a:srgbClr val="000000"/>
                </a:solidFill>
              </a:rPr>
              <a:t>. </a:t>
            </a:r>
            <a:endParaRPr sz="1800"/>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מידע</a:t>
            </a:r>
            <a:r>
              <a:rPr lang="en-US" sz="1800">
                <a:solidFill>
                  <a:srgbClr val="000000"/>
                </a:solidFill>
              </a:rPr>
              <a:t> </a:t>
            </a:r>
            <a:r>
              <a:rPr lang="en-US" sz="1800">
                <a:solidFill>
                  <a:srgbClr val="000000"/>
                </a:solidFill>
                <a:latin typeface="Calibri"/>
                <a:ea typeface="Calibri"/>
                <a:cs typeface="Calibri"/>
                <a:sym typeface="Calibri"/>
              </a:rPr>
              <a:t>יכול</a:t>
            </a:r>
            <a:r>
              <a:rPr lang="en-US" sz="1800">
                <a:solidFill>
                  <a:srgbClr val="000000"/>
                </a:solidFill>
              </a:rPr>
              <a:t> </a:t>
            </a:r>
            <a:r>
              <a:rPr lang="en-US" sz="1800">
                <a:solidFill>
                  <a:srgbClr val="000000"/>
                </a:solidFill>
                <a:latin typeface="Calibri"/>
                <a:ea typeface="Calibri"/>
                <a:cs typeface="Calibri"/>
                <a:sym typeface="Calibri"/>
              </a:rPr>
              <a:t>לזרום</a:t>
            </a:r>
            <a:r>
              <a:rPr lang="en-US" sz="1800">
                <a:solidFill>
                  <a:srgbClr val="000000"/>
                </a:solidFill>
              </a:rPr>
              <a:t> </a:t>
            </a:r>
            <a:r>
              <a:rPr lang="en-US" sz="1800">
                <a:solidFill>
                  <a:srgbClr val="000000"/>
                </a:solidFill>
                <a:latin typeface="Calibri"/>
                <a:ea typeface="Calibri"/>
                <a:cs typeface="Calibri"/>
                <a:sym typeface="Calibri"/>
              </a:rPr>
              <a:t>ממקורות</a:t>
            </a:r>
            <a:r>
              <a:rPr lang="en-US" sz="1800">
                <a:solidFill>
                  <a:srgbClr val="000000"/>
                </a:solidFill>
              </a:rPr>
              <a:t> </a:t>
            </a:r>
            <a:r>
              <a:rPr lang="en-US" sz="1800">
                <a:solidFill>
                  <a:srgbClr val="000000"/>
                </a:solidFill>
                <a:latin typeface="Calibri"/>
                <a:ea typeface="Calibri"/>
                <a:cs typeface="Calibri"/>
                <a:sym typeface="Calibri"/>
              </a:rPr>
              <a:t>רבים</a:t>
            </a:r>
            <a:r>
              <a:rPr lang="en-US" sz="1800">
                <a:solidFill>
                  <a:srgbClr val="000000"/>
                </a:solidFill>
              </a:rPr>
              <a:t> </a:t>
            </a:r>
            <a:r>
              <a:rPr lang="en-US" sz="1800">
                <a:solidFill>
                  <a:srgbClr val="000000"/>
                </a:solidFill>
                <a:latin typeface="Calibri"/>
                <a:ea typeface="Calibri"/>
                <a:cs typeface="Calibri"/>
                <a:sym typeface="Calibri"/>
              </a:rPr>
              <a:t>כמו</a:t>
            </a:r>
            <a:r>
              <a:rPr lang="en-US" sz="1800">
                <a:solidFill>
                  <a:srgbClr val="000000"/>
                </a:solidFill>
              </a:rPr>
              <a:t> flume, kafkam HDFS </a:t>
            </a:r>
            <a:r>
              <a:rPr lang="en-US" sz="1800">
                <a:solidFill>
                  <a:srgbClr val="000000"/>
                </a:solidFill>
                <a:latin typeface="Calibri"/>
                <a:ea typeface="Calibri"/>
                <a:cs typeface="Calibri"/>
                <a:sym typeface="Calibri"/>
              </a:rPr>
              <a:t>ועוד</a:t>
            </a:r>
            <a:r>
              <a:rPr lang="en-US" sz="1800">
                <a:solidFill>
                  <a:srgbClr val="000000"/>
                </a:solidFill>
              </a:rPr>
              <a:t>. </a:t>
            </a:r>
            <a:endParaRPr sz="1800"/>
          </a:p>
          <a:p>
            <a:pPr indent="-234950" lvl="1" marL="685800" rtl="1" algn="r">
              <a:lnSpc>
                <a:spcPct val="90000"/>
              </a:lnSpc>
              <a:spcBef>
                <a:spcPts val="500"/>
              </a:spcBef>
              <a:spcAft>
                <a:spcPts val="0"/>
              </a:spcAft>
              <a:buClr>
                <a:srgbClr val="000000"/>
              </a:buClr>
              <a:buSzPts val="1800"/>
              <a:buChar char="•"/>
            </a:pPr>
            <a:r>
              <a:rPr lang="en-US" sz="1800">
                <a:solidFill>
                  <a:srgbClr val="000000"/>
                </a:solidFill>
                <a:latin typeface="Calibri"/>
                <a:ea typeface="Calibri"/>
                <a:cs typeface="Calibri"/>
                <a:sym typeface="Calibri"/>
              </a:rPr>
              <a:t>לאחר</a:t>
            </a:r>
            <a:r>
              <a:rPr lang="en-US" sz="1800">
                <a:solidFill>
                  <a:srgbClr val="000000"/>
                </a:solidFill>
              </a:rPr>
              <a:t> </a:t>
            </a:r>
            <a:r>
              <a:rPr lang="en-US" sz="1800">
                <a:solidFill>
                  <a:srgbClr val="000000"/>
                </a:solidFill>
                <a:latin typeface="Calibri"/>
                <a:ea typeface="Calibri"/>
                <a:cs typeface="Calibri"/>
                <a:sym typeface="Calibri"/>
              </a:rPr>
              <a:t>מכן</a:t>
            </a:r>
            <a:r>
              <a:rPr lang="en-US" sz="1800">
                <a:solidFill>
                  <a:srgbClr val="000000"/>
                </a:solidFill>
              </a:rPr>
              <a:t> </a:t>
            </a:r>
            <a:r>
              <a:rPr lang="en-US" sz="1800">
                <a:solidFill>
                  <a:srgbClr val="000000"/>
                </a:solidFill>
                <a:latin typeface="Calibri"/>
                <a:ea typeface="Calibri"/>
                <a:cs typeface="Calibri"/>
                <a:sym typeface="Calibri"/>
              </a:rPr>
              <a:t>ניתן</a:t>
            </a:r>
            <a:r>
              <a:rPr lang="en-US" sz="1800">
                <a:solidFill>
                  <a:srgbClr val="000000"/>
                </a:solidFill>
              </a:rPr>
              <a:t> </a:t>
            </a:r>
            <a:r>
              <a:rPr lang="en-US" sz="1800">
                <a:solidFill>
                  <a:srgbClr val="000000"/>
                </a:solidFill>
                <a:latin typeface="Calibri"/>
                <a:ea typeface="Calibri"/>
                <a:cs typeface="Calibri"/>
                <a:sym typeface="Calibri"/>
              </a:rPr>
              <a:t>לעבד</a:t>
            </a:r>
            <a:r>
              <a:rPr lang="en-US" sz="1800">
                <a:solidFill>
                  <a:srgbClr val="000000"/>
                </a:solidFill>
              </a:rPr>
              <a:t> </a:t>
            </a:r>
            <a:r>
              <a:rPr lang="en-US" sz="1800">
                <a:solidFill>
                  <a:srgbClr val="000000"/>
                </a:solidFill>
                <a:latin typeface="Calibri"/>
                <a:ea typeface="Calibri"/>
                <a:cs typeface="Calibri"/>
                <a:sym typeface="Calibri"/>
              </a:rPr>
              <a:t>את</a:t>
            </a:r>
            <a:r>
              <a:rPr lang="en-US" sz="1800">
                <a:solidFill>
                  <a:srgbClr val="000000"/>
                </a:solidFill>
              </a:rPr>
              <a:t> </a:t>
            </a:r>
            <a:r>
              <a:rPr lang="en-US" sz="1800">
                <a:solidFill>
                  <a:srgbClr val="000000"/>
                </a:solidFill>
                <a:latin typeface="Calibri"/>
                <a:ea typeface="Calibri"/>
                <a:cs typeface="Calibri"/>
                <a:sym typeface="Calibri"/>
              </a:rPr>
              <a:t>הנתונים</a:t>
            </a:r>
            <a:r>
              <a:rPr lang="en-US" sz="1800">
                <a:solidFill>
                  <a:srgbClr val="000000"/>
                </a:solidFill>
              </a:rPr>
              <a:t> </a:t>
            </a:r>
            <a:r>
              <a:rPr lang="en-US" sz="1800">
                <a:solidFill>
                  <a:srgbClr val="000000"/>
                </a:solidFill>
                <a:latin typeface="Calibri"/>
                <a:ea typeface="Calibri"/>
                <a:cs typeface="Calibri"/>
                <a:sym typeface="Calibri"/>
              </a:rPr>
              <a:t>באמצעות</a:t>
            </a:r>
            <a:r>
              <a:rPr lang="en-US" sz="1800">
                <a:solidFill>
                  <a:srgbClr val="000000"/>
                </a:solidFill>
              </a:rPr>
              <a:t> </a:t>
            </a:r>
            <a:r>
              <a:rPr lang="en-US" sz="1800">
                <a:solidFill>
                  <a:srgbClr val="000000"/>
                </a:solidFill>
                <a:latin typeface="Calibri"/>
                <a:ea typeface="Calibri"/>
                <a:cs typeface="Calibri"/>
                <a:sym typeface="Calibri"/>
              </a:rPr>
              <a:t>אלגוריתמים</a:t>
            </a:r>
            <a:r>
              <a:rPr lang="en-US" sz="1800">
                <a:solidFill>
                  <a:srgbClr val="000000"/>
                </a:solidFill>
              </a:rPr>
              <a:t> </a:t>
            </a:r>
            <a:r>
              <a:rPr lang="en-US" sz="1800">
                <a:solidFill>
                  <a:srgbClr val="000000"/>
                </a:solidFill>
                <a:latin typeface="Calibri"/>
                <a:ea typeface="Calibri"/>
                <a:cs typeface="Calibri"/>
                <a:sym typeface="Calibri"/>
              </a:rPr>
              <a:t>מורכבים</a:t>
            </a:r>
            <a:r>
              <a:rPr lang="en-US" sz="1800">
                <a:solidFill>
                  <a:srgbClr val="000000"/>
                </a:solidFill>
              </a:rPr>
              <a:t> </a:t>
            </a:r>
            <a:r>
              <a:rPr lang="en-US" sz="1800">
                <a:solidFill>
                  <a:srgbClr val="000000"/>
                </a:solidFill>
                <a:latin typeface="Calibri"/>
                <a:ea typeface="Calibri"/>
                <a:cs typeface="Calibri"/>
                <a:sym typeface="Calibri"/>
              </a:rPr>
              <a:t>ולדחוף</a:t>
            </a:r>
            <a:r>
              <a:rPr lang="en-US" sz="1800">
                <a:solidFill>
                  <a:srgbClr val="000000"/>
                </a:solidFill>
              </a:rPr>
              <a:t> </a:t>
            </a:r>
            <a:r>
              <a:rPr lang="en-US" sz="1800">
                <a:solidFill>
                  <a:srgbClr val="000000"/>
                </a:solidFill>
                <a:latin typeface="Calibri"/>
                <a:ea typeface="Calibri"/>
                <a:cs typeface="Calibri"/>
                <a:sym typeface="Calibri"/>
              </a:rPr>
              <a:t>אל</a:t>
            </a:r>
            <a:r>
              <a:rPr lang="en-US" sz="1800">
                <a:solidFill>
                  <a:srgbClr val="000000"/>
                </a:solidFill>
              </a:rPr>
              <a:t> </a:t>
            </a:r>
            <a:r>
              <a:rPr lang="en-US" sz="1800">
                <a:solidFill>
                  <a:srgbClr val="000000"/>
                </a:solidFill>
                <a:latin typeface="Calibri"/>
                <a:ea typeface="Calibri"/>
                <a:cs typeface="Calibri"/>
                <a:sym typeface="Calibri"/>
              </a:rPr>
              <a:t>מקורות</a:t>
            </a:r>
            <a:r>
              <a:rPr lang="en-US" sz="1800">
                <a:solidFill>
                  <a:srgbClr val="000000"/>
                </a:solidFill>
              </a:rPr>
              <a:t> </a:t>
            </a:r>
            <a:r>
              <a:rPr lang="en-US" sz="1800">
                <a:solidFill>
                  <a:srgbClr val="000000"/>
                </a:solidFill>
                <a:latin typeface="Calibri"/>
                <a:ea typeface="Calibri"/>
                <a:cs typeface="Calibri"/>
                <a:sym typeface="Calibri"/>
              </a:rPr>
              <a:t>חיצוניים</a:t>
            </a:r>
            <a:r>
              <a:rPr lang="en-US" sz="1800">
                <a:solidFill>
                  <a:srgbClr val="000000"/>
                </a:solidFill>
              </a:rPr>
              <a:t>.</a:t>
            </a:r>
            <a:endParaRPr sz="1800"/>
          </a:p>
          <a:p>
            <a:pPr indent="0" lvl="0" marL="0" rtl="1" algn="r">
              <a:lnSpc>
                <a:spcPct val="90000"/>
              </a:lnSpc>
              <a:spcBef>
                <a:spcPts val="1000"/>
              </a:spcBef>
              <a:spcAft>
                <a:spcPts val="0"/>
              </a:spcAft>
              <a:buClr>
                <a:schemeClr val="dk1"/>
              </a:buClr>
              <a:buSzPts val="1700"/>
              <a:buNone/>
            </a:pPr>
            <a:r>
              <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14"/>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4"/>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4" name="Google Shape;224;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5" name="Google Shape;225;p14"/>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components</a:t>
            </a:r>
            <a:endParaRPr>
              <a:solidFill>
                <a:srgbClr val="FFFFFF"/>
              </a:solidFill>
            </a:endParaRPr>
          </a:p>
        </p:txBody>
      </p:sp>
      <p:sp>
        <p:nvSpPr>
          <p:cNvPr id="226" name="Google Shape;226;p14"/>
          <p:cNvSpPr txBox="1"/>
          <p:nvPr>
            <p:ph idx="1" type="body"/>
          </p:nvPr>
        </p:nvSpPr>
        <p:spPr>
          <a:xfrm>
            <a:off x="5921990" y="801866"/>
            <a:ext cx="5886013" cy="523063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rgbClr val="000000"/>
              </a:buClr>
              <a:buSzPts val="1900"/>
              <a:buChar char="•"/>
            </a:pPr>
            <a:r>
              <a:rPr lang="en-US" sz="1900">
                <a:solidFill>
                  <a:srgbClr val="000000"/>
                </a:solidFill>
              </a:rPr>
              <a:t>Spark ML</a:t>
            </a:r>
            <a:r>
              <a:rPr lang="en-US" sz="1900">
                <a:solidFill>
                  <a:srgbClr val="000000"/>
                </a:solidFill>
              </a:rPr>
              <a:t> (Machine Learning Library) :</a:t>
            </a:r>
            <a:endParaRPr sz="1900">
              <a:solidFill>
                <a:srgbClr val="000000"/>
              </a:solidFill>
            </a:endParaRPr>
          </a:p>
          <a:p>
            <a:pPr indent="-228600" lvl="1" marL="685800" rtl="1" algn="r">
              <a:lnSpc>
                <a:spcPct val="90000"/>
              </a:lnSpc>
              <a:spcBef>
                <a:spcPts val="500"/>
              </a:spcBef>
              <a:spcAft>
                <a:spcPts val="0"/>
              </a:spcAft>
              <a:buClr>
                <a:srgbClr val="000000"/>
              </a:buClr>
              <a:buSzPts val="1900"/>
              <a:buChar char="•"/>
            </a:pPr>
            <a:r>
              <a:rPr lang="en-US" sz="1900">
                <a:solidFill>
                  <a:srgbClr val="000000"/>
                </a:solidFill>
              </a:rPr>
              <a:t>ספרייה זו מכילה מגוון רחב של אלגוריתמים של למידת מכונה - סיווג, רגרסיה, </a:t>
            </a:r>
            <a:r>
              <a:rPr lang="en-US" sz="1900">
                <a:solidFill>
                  <a:srgbClr val="000000"/>
                </a:solidFill>
              </a:rPr>
              <a:t>clustering</a:t>
            </a:r>
            <a:r>
              <a:rPr lang="en-US" sz="1900">
                <a:solidFill>
                  <a:srgbClr val="000000"/>
                </a:solidFill>
              </a:rPr>
              <a:t>, ועוד.</a:t>
            </a:r>
            <a:endParaRPr sz="1900">
              <a:solidFill>
                <a:srgbClr val="000000"/>
              </a:solidFill>
            </a:endParaRPr>
          </a:p>
          <a:p>
            <a:pPr indent="-228600" lvl="1" marL="685800" rtl="1" algn="r">
              <a:lnSpc>
                <a:spcPct val="90000"/>
              </a:lnSpc>
              <a:spcBef>
                <a:spcPts val="500"/>
              </a:spcBef>
              <a:spcAft>
                <a:spcPts val="0"/>
              </a:spcAft>
              <a:buClr>
                <a:srgbClr val="000000"/>
              </a:buClr>
              <a:buSzPts val="1900"/>
              <a:buChar char="•"/>
            </a:pPr>
            <a:r>
              <a:rPr lang="en-US" sz="1900">
                <a:solidFill>
                  <a:srgbClr val="000000"/>
                </a:solidFill>
              </a:rPr>
              <a:t>הספרייה כוללת גם כלים אחרים לבניית, הערכה וכוונון ML pipelines.</a:t>
            </a:r>
            <a:endParaRPr sz="1900">
              <a:solidFill>
                <a:srgbClr val="000000"/>
              </a:solidFill>
            </a:endParaRPr>
          </a:p>
          <a:p>
            <a:pPr indent="-107950" lvl="1" marL="685800" rtl="1" algn="r">
              <a:lnSpc>
                <a:spcPct val="90000"/>
              </a:lnSpc>
              <a:spcBef>
                <a:spcPts val="500"/>
              </a:spcBef>
              <a:spcAft>
                <a:spcPts val="0"/>
              </a:spcAft>
              <a:buClr>
                <a:schemeClr val="dk1"/>
              </a:buClr>
              <a:buSzPts val="1900"/>
              <a:buNone/>
            </a:pPr>
            <a:r>
              <a:t/>
            </a:r>
            <a:endParaRPr sz="1900">
              <a:solidFill>
                <a:srgbClr val="000000"/>
              </a:solidFill>
            </a:endParaRPr>
          </a:p>
          <a:p>
            <a:pPr indent="-228600" lvl="0" marL="228600" rtl="1" algn="r">
              <a:lnSpc>
                <a:spcPct val="90000"/>
              </a:lnSpc>
              <a:spcBef>
                <a:spcPts val="1000"/>
              </a:spcBef>
              <a:spcAft>
                <a:spcPts val="0"/>
              </a:spcAft>
              <a:buClr>
                <a:srgbClr val="000000"/>
              </a:buClr>
              <a:buSzPts val="1900"/>
              <a:buChar char="•"/>
            </a:pPr>
            <a:r>
              <a:rPr lang="en-US" sz="1900">
                <a:solidFill>
                  <a:srgbClr val="000000"/>
                </a:solidFill>
              </a:rPr>
              <a:t>GraphX : </a:t>
            </a:r>
            <a:endParaRPr sz="1900">
              <a:solidFill>
                <a:srgbClr val="000000"/>
              </a:solidFill>
            </a:endParaRPr>
          </a:p>
          <a:p>
            <a:pPr indent="-228600" lvl="1" marL="685800" rtl="1" algn="r">
              <a:lnSpc>
                <a:spcPct val="90000"/>
              </a:lnSpc>
              <a:spcBef>
                <a:spcPts val="500"/>
              </a:spcBef>
              <a:spcAft>
                <a:spcPts val="0"/>
              </a:spcAft>
              <a:buClr>
                <a:srgbClr val="000000"/>
              </a:buClr>
              <a:buSzPts val="1900"/>
              <a:buChar char="•"/>
            </a:pPr>
            <a:r>
              <a:rPr lang="en-US" sz="1900">
                <a:solidFill>
                  <a:srgbClr val="000000"/>
                </a:solidFill>
              </a:rPr>
              <a:t>Spark מגיע גם עם ספרייה כדי לתפעל מסדי נתונים גרפיים ולבצע חישובים הנקראים GraphX.</a:t>
            </a:r>
            <a:endParaRPr sz="1900">
              <a:solidFill>
                <a:srgbClr val="000000"/>
              </a:solidFill>
            </a:endParaRPr>
          </a:p>
          <a:p>
            <a:pPr indent="-228600" lvl="1" marL="685800" rtl="1" algn="r">
              <a:lnSpc>
                <a:spcPct val="90000"/>
              </a:lnSpc>
              <a:spcBef>
                <a:spcPts val="500"/>
              </a:spcBef>
              <a:spcAft>
                <a:spcPts val="0"/>
              </a:spcAft>
              <a:buClr>
                <a:srgbClr val="000000"/>
              </a:buClr>
              <a:buSzPts val="1900"/>
              <a:buChar char="•"/>
            </a:pPr>
            <a:r>
              <a:rPr lang="en-US" sz="1900">
                <a:solidFill>
                  <a:srgbClr val="000000"/>
                </a:solidFill>
              </a:rPr>
              <a:t>GraphX מאחד תהליך ETL וחישובי גרפים איטרטיביים במערכת אחד</a:t>
            </a:r>
            <a:endParaRPr sz="1900">
              <a:solidFill>
                <a:srgbClr val="000000"/>
              </a:solidFill>
            </a:endParaRPr>
          </a:p>
          <a:p>
            <a:pPr indent="-107950" lvl="1" marL="685800" rtl="1" algn="r">
              <a:lnSpc>
                <a:spcPct val="90000"/>
              </a:lnSpc>
              <a:spcBef>
                <a:spcPts val="500"/>
              </a:spcBef>
              <a:spcAft>
                <a:spcPts val="0"/>
              </a:spcAft>
              <a:buClr>
                <a:schemeClr val="dk1"/>
              </a:buClr>
              <a:buSzPts val="1900"/>
              <a:buNone/>
            </a:pPr>
            <a:r>
              <a:t/>
            </a:r>
            <a:endParaRPr sz="1900">
              <a:solidFill>
                <a:srgbClr val="000000"/>
              </a:solidFill>
            </a:endParaRPr>
          </a:p>
          <a:p>
            <a:pPr indent="0" lvl="0" marL="0" rtl="1" algn="r">
              <a:lnSpc>
                <a:spcPct val="90000"/>
              </a:lnSpc>
              <a:spcBef>
                <a:spcPts val="1000"/>
              </a:spcBef>
              <a:spcAft>
                <a:spcPts val="0"/>
              </a:spcAft>
              <a:buClr>
                <a:schemeClr val="dk1"/>
              </a:buClr>
              <a:buSzPts val="1900"/>
              <a:buNone/>
            </a:pPr>
            <a:r>
              <a:t/>
            </a:r>
            <a:endParaRPr sz="19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1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5"/>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5"/>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Starting Spark</a:t>
            </a:r>
            <a:endParaRPr sz="5400"/>
          </a:p>
        </p:txBody>
      </p:sp>
      <p:grpSp>
        <p:nvGrpSpPr>
          <p:cNvPr id="236" name="Google Shape;236;p15"/>
          <p:cNvGrpSpPr/>
          <p:nvPr/>
        </p:nvGrpSpPr>
        <p:grpSpPr>
          <a:xfrm>
            <a:off x="1188720" y="73152"/>
            <a:ext cx="1178966" cy="232963"/>
            <a:chOff x="5422392" y="64008"/>
            <a:chExt cx="1178966" cy="232963"/>
          </a:xfrm>
        </p:grpSpPr>
        <p:sp>
          <p:nvSpPr>
            <p:cNvPr id="237" name="Google Shape;237;p15"/>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15"/>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15"/>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5"/>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5"/>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15"/>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15"/>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15"/>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5"/>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5"/>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15"/>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5"/>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5"/>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5"/>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5"/>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15"/>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15"/>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15"/>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5"/>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5"/>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 name="Google Shape;257;p15"/>
          <p:cNvSpPr txBox="1"/>
          <p:nvPr>
            <p:ph idx="1" type="body"/>
          </p:nvPr>
        </p:nvSpPr>
        <p:spPr>
          <a:xfrm>
            <a:off x="5653227" y="132379"/>
            <a:ext cx="6535725" cy="660823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עד עכשיו דיברנו על ספארק ממש בכלליות ועברנו על החלקים והיתרונות שלו.</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כשאנחנו מתחילים לרשום את הקוד שלנו, אנחנו נצטרך דרך לשלוח לספארק פקודות ומידע.</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אנחנו עושים את זה על ידי יצירת SparkSession.</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שאתם מריצים ספארק בmode אינטראקטיבי, הוא יוצר מאחורי הקלעים SparkSession שמנהל את הspark app. לעומת זאת, שאתם רוצים להריץ standalone app, אתם חייבים ליצור את הsparkSession לבד בקוד.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1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1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1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SparkSession</a:t>
            </a:r>
            <a:endParaRPr sz="5400"/>
          </a:p>
        </p:txBody>
      </p:sp>
      <p:grpSp>
        <p:nvGrpSpPr>
          <p:cNvPr id="267" name="Google Shape;267;p16"/>
          <p:cNvGrpSpPr/>
          <p:nvPr/>
        </p:nvGrpSpPr>
        <p:grpSpPr>
          <a:xfrm>
            <a:off x="1188720" y="73152"/>
            <a:ext cx="1178966" cy="232963"/>
            <a:chOff x="5422392" y="64008"/>
            <a:chExt cx="1178966" cy="232963"/>
          </a:xfrm>
        </p:grpSpPr>
        <p:sp>
          <p:nvSpPr>
            <p:cNvPr id="268" name="Google Shape;268;p1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1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1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1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1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1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1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1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1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1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1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Google Shape;288;p16"/>
          <p:cNvSpPr txBox="1"/>
          <p:nvPr>
            <p:ph idx="1" type="body"/>
          </p:nvPr>
        </p:nvSpPr>
        <p:spPr>
          <a:xfrm>
            <a:off x="5645311" y="499833"/>
            <a:ext cx="6543641"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כמו שדיברנו בהתחלה, אתם שולטים בspark app שלכם דרך driver process שנקרא SparkSession.</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יש יחס של אחד לאחד בין SparkSession לSparkApp.</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אם אתם מריצים spark בconsole (scala or python) הSparkSession נקרא spark.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92" name="Shape 292"/>
        <p:cNvGrpSpPr/>
        <p:nvPr/>
      </p:nvGrpSpPr>
      <p:grpSpPr>
        <a:xfrm>
          <a:off x="0" y="0"/>
          <a:ext cx="0" cy="0"/>
          <a:chOff x="0" y="0"/>
          <a:chExt cx="0" cy="0"/>
        </a:xfrm>
      </p:grpSpPr>
      <p:sp>
        <p:nvSpPr>
          <p:cNvPr id="293" name="Google Shape;293;p17"/>
          <p:cNvSpPr/>
          <p:nvPr/>
        </p:nvSpPr>
        <p:spPr>
          <a:xfrm>
            <a:off x="0" y="0"/>
            <a:ext cx="12188952"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4" name="Google Shape;294;p17"/>
          <p:cNvPicPr preferRelativeResize="0"/>
          <p:nvPr/>
        </p:nvPicPr>
        <p:blipFill rotWithShape="1">
          <a:blip r:embed="rId3">
            <a:alphaModFix/>
          </a:blip>
          <a:srcRect b="37009" l="0" r="-1" t="83"/>
          <a:stretch/>
        </p:blipFill>
        <p:spPr>
          <a:xfrm>
            <a:off x="320040" y="0"/>
            <a:ext cx="11548872" cy="4623502"/>
          </a:xfrm>
          <a:prstGeom prst="rect">
            <a:avLst/>
          </a:prstGeom>
          <a:noFill/>
          <a:ln>
            <a:noFill/>
          </a:ln>
        </p:spPr>
      </p:pic>
      <p:sp>
        <p:nvSpPr>
          <p:cNvPr id="295" name="Google Shape;295;p17"/>
          <p:cNvSpPr/>
          <p:nvPr/>
        </p:nvSpPr>
        <p:spPr>
          <a:xfrm>
            <a:off x="321564" y="4782312"/>
            <a:ext cx="11548872" cy="1755648"/>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6" name="Google Shape;296;p17"/>
          <p:cNvSpPr txBox="1"/>
          <p:nvPr>
            <p:ph type="title"/>
          </p:nvPr>
        </p:nvSpPr>
        <p:spPr>
          <a:xfrm>
            <a:off x="841248" y="5009083"/>
            <a:ext cx="2889504" cy="13459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r>
              <a:rPr lang="en-US" sz="2600">
                <a:solidFill>
                  <a:schemeClr val="dk1"/>
                </a:solidFill>
              </a:rPr>
              <a:t>SparkSession</a:t>
            </a:r>
            <a:endParaRPr sz="2600">
              <a:solidFill>
                <a:schemeClr val="dk1"/>
              </a:solidFill>
            </a:endParaRPr>
          </a:p>
        </p:txBody>
      </p:sp>
      <p:cxnSp>
        <p:nvCxnSpPr>
          <p:cNvPr id="297" name="Google Shape;297;p17"/>
          <p:cNvCxnSpPr/>
          <p:nvPr/>
        </p:nvCxnSpPr>
        <p:spPr>
          <a:xfrm rot="10800000">
            <a:off x="4059936" y="5237979"/>
            <a:ext cx="0" cy="914400"/>
          </a:xfrm>
          <a:prstGeom prst="straightConnector1">
            <a:avLst/>
          </a:prstGeom>
          <a:noFill/>
          <a:ln cap="flat" cmpd="sng" w="19050">
            <a:solidFill>
              <a:schemeClr val="dk1">
                <a:alpha val="80000"/>
              </a:schemeClr>
            </a:solidFill>
            <a:prstDash val="solid"/>
            <a:miter lim="800000"/>
            <a:headEnd len="sm" w="sm" type="none"/>
            <a:tailEnd len="sm" w="sm" type="none"/>
          </a:ln>
        </p:spPr>
      </p:cxnSp>
      <p:sp>
        <p:nvSpPr>
          <p:cNvPr id="298" name="Google Shape;298;p17"/>
          <p:cNvSpPr txBox="1"/>
          <p:nvPr>
            <p:ph idx="1" type="body"/>
          </p:nvPr>
        </p:nvSpPr>
        <p:spPr>
          <a:xfrm>
            <a:off x="4379976" y="5009083"/>
            <a:ext cx="6976872" cy="1345997"/>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700"/>
              <a:buChar char="•"/>
            </a:pPr>
            <a:r>
              <a:rPr lang="en-US" sz="1700">
                <a:solidFill>
                  <a:schemeClr val="dk1"/>
                </a:solidFill>
              </a:rPr>
              <a:t>ניצור range של מספרים בעזרת spark.</a:t>
            </a:r>
            <a:endParaRPr/>
          </a:p>
          <a:p>
            <a:pPr indent="-228600" lvl="0" marL="228600" rtl="1" algn="r">
              <a:lnSpc>
                <a:spcPct val="90000"/>
              </a:lnSpc>
              <a:spcBef>
                <a:spcPts val="1000"/>
              </a:spcBef>
              <a:spcAft>
                <a:spcPts val="0"/>
              </a:spcAft>
              <a:buClr>
                <a:schemeClr val="dk1"/>
              </a:buClr>
              <a:buSzPts val="1700"/>
              <a:buChar char="•"/>
            </a:pPr>
            <a:r>
              <a:rPr lang="en-US" sz="1700">
                <a:solidFill>
                  <a:schemeClr val="dk1"/>
                </a:solidFill>
              </a:rPr>
              <a:t>הrange הזה מייצג distributed collection, אם נריץ את זה על cluster כל חלק מהטווח מספרים הזה יהיה  קיים על מכונה אחרת.</a:t>
            </a:r>
            <a:endParaRPr/>
          </a:p>
          <a:p>
            <a:pPr indent="-228600" lvl="0" marL="228600" rtl="1" algn="r">
              <a:lnSpc>
                <a:spcPct val="90000"/>
              </a:lnSpc>
              <a:spcBef>
                <a:spcPts val="1000"/>
              </a:spcBef>
              <a:spcAft>
                <a:spcPts val="0"/>
              </a:spcAft>
              <a:buClr>
                <a:schemeClr val="dk1"/>
              </a:buClr>
              <a:buSzPts val="1700"/>
              <a:buChar char="•"/>
            </a:pPr>
            <a:r>
              <a:rPr lang="en-US" sz="1700">
                <a:solidFill>
                  <a:schemeClr val="dk1"/>
                </a:solidFill>
              </a:rPr>
              <a:t>זה Spark DataFrame.</a:t>
            </a:r>
            <a:endParaRPr sz="1700">
              <a:solidFill>
                <a:schemeClr val="dk1"/>
              </a:solidFill>
            </a:endParaRPr>
          </a:p>
        </p:txBody>
      </p:sp>
      <p:sp>
        <p:nvSpPr>
          <p:cNvPr id="299" name="Google Shape;299;p17"/>
          <p:cNvSpPr/>
          <p:nvPr/>
        </p:nvSpPr>
        <p:spPr>
          <a:xfrm>
            <a:off x="810358" y="3033583"/>
            <a:ext cx="3335336" cy="17917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7"/>
          <p:cNvSpPr/>
          <p:nvPr/>
        </p:nvSpPr>
        <p:spPr>
          <a:xfrm>
            <a:off x="320040" y="881447"/>
            <a:ext cx="2540549" cy="17917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1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1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18"/>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18"/>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DateFrames</a:t>
            </a:r>
            <a:endParaRPr sz="5400"/>
          </a:p>
        </p:txBody>
      </p:sp>
      <p:grpSp>
        <p:nvGrpSpPr>
          <p:cNvPr id="310" name="Google Shape;310;p18"/>
          <p:cNvGrpSpPr/>
          <p:nvPr/>
        </p:nvGrpSpPr>
        <p:grpSpPr>
          <a:xfrm>
            <a:off x="1188720" y="73152"/>
            <a:ext cx="1178966" cy="232963"/>
            <a:chOff x="5422392" y="64008"/>
            <a:chExt cx="1178966" cy="232963"/>
          </a:xfrm>
        </p:grpSpPr>
        <p:sp>
          <p:nvSpPr>
            <p:cNvPr id="311" name="Google Shape;311;p18"/>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8"/>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8"/>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8"/>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8"/>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8"/>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18"/>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8"/>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8"/>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8"/>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8"/>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8"/>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8"/>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8"/>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8"/>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8"/>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8"/>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8"/>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18"/>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8"/>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1" name="Google Shape;331;p18"/>
          <p:cNvSpPr txBox="1"/>
          <p:nvPr>
            <p:ph idx="1" type="body"/>
          </p:nvPr>
        </p:nvSpPr>
        <p:spPr>
          <a:xfrm>
            <a:off x="5653226" y="306115"/>
            <a:ext cx="6538773" cy="61688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DataFrame הוא הAPI המובנה הנפוץ ביותר והוא פשוט מייצג טבלת נתונים עם שורות ועמודות.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הרשימה המגדירה את העמודות והסוגים בתוך עמודות אלה נקראת הסכימה.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הDataFrame יכול להתפרש על אלפי מחשבים.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הסיבה לשים את הנתונים ביותר ממחשב אחד צריכה להיות אינטואיטיבית: </a:t>
            </a:r>
            <a:endParaRPr/>
          </a:p>
          <a:p>
            <a:pPr indent="-228600" lvl="1" marL="685800" rtl="1" algn="r">
              <a:lnSpc>
                <a:spcPct val="90000"/>
              </a:lnSpc>
              <a:spcBef>
                <a:spcPts val="500"/>
              </a:spcBef>
              <a:spcAft>
                <a:spcPts val="0"/>
              </a:spcAft>
              <a:buClr>
                <a:schemeClr val="dk1"/>
              </a:buClr>
              <a:buSzPts val="2200"/>
              <a:buChar char="•"/>
            </a:pPr>
            <a:r>
              <a:rPr lang="en-US" sz="2200"/>
              <a:t>הנתונים גדולים מדי מכדי להיות מוכלים במכונה אחת.</a:t>
            </a:r>
            <a:endParaRPr/>
          </a:p>
          <a:p>
            <a:pPr indent="-228600" lvl="1" marL="685800" rtl="1" algn="r">
              <a:lnSpc>
                <a:spcPct val="90000"/>
              </a:lnSpc>
              <a:spcBef>
                <a:spcPts val="500"/>
              </a:spcBef>
              <a:spcAft>
                <a:spcPts val="0"/>
              </a:spcAft>
              <a:buClr>
                <a:schemeClr val="dk1"/>
              </a:buClr>
              <a:buSzPts val="2200"/>
              <a:buChar char="•"/>
            </a:pPr>
            <a:r>
              <a:rPr lang="en-US" sz="2200"/>
              <a:t>זה פשוט ייקח יותר מדי זמן לבצע את החישוב עליהם במכונה אחת.</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1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19"/>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9"/>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Partitions</a:t>
            </a:r>
            <a:endParaRPr sz="5400"/>
          </a:p>
        </p:txBody>
      </p:sp>
      <p:grpSp>
        <p:nvGrpSpPr>
          <p:cNvPr id="341" name="Google Shape;341;p19"/>
          <p:cNvGrpSpPr/>
          <p:nvPr/>
        </p:nvGrpSpPr>
        <p:grpSpPr>
          <a:xfrm>
            <a:off x="1188720" y="73152"/>
            <a:ext cx="1178966" cy="232963"/>
            <a:chOff x="5422392" y="64008"/>
            <a:chExt cx="1178966" cy="232963"/>
          </a:xfrm>
        </p:grpSpPr>
        <p:sp>
          <p:nvSpPr>
            <p:cNvPr id="342" name="Google Shape;342;p19"/>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9"/>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19"/>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9"/>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19"/>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19"/>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9"/>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19"/>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9"/>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9"/>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9"/>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9"/>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19"/>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19"/>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19"/>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9"/>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19"/>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9"/>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19"/>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9"/>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2" name="Google Shape;362;p19"/>
          <p:cNvSpPr txBox="1"/>
          <p:nvPr>
            <p:ph idx="1" type="body"/>
          </p:nvPr>
        </p:nvSpPr>
        <p:spPr>
          <a:xfrm>
            <a:off x="5645310" y="0"/>
            <a:ext cx="6543641" cy="6857999"/>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כדי לאפשר לכל executor לבצע עבודות במקביל, ספארק מפרק את הנתונים לחתיכות הנקראות Partitions .</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אם יש לכם partition אחד, לספארק תיהיה מקבילות של אחד לא משנה כמה מכונות יש לנו בcluster.</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אם יש לכם הרבה partitions אבל רק מכונה אחת, לספארק עדיין תיהיה מקבילות של אחד כי יש רק משאב חישוב אחד.</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דבר חשוב לציין הוא שעם DataFrames אתם לא (לרוב) עושים מניפולציות על partitions יחידניים. אתם פשוט מגדירים את הטרנפורמציה שאתם רוצים שתתבצע על המידע וספארק ידאג לאיך היא תתבצע על הcluster.</a:t>
            </a:r>
            <a:endParaRPr/>
          </a:p>
          <a:p>
            <a:pPr indent="0" lvl="0" marL="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2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2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2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20"/>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20"/>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Transformations</a:t>
            </a:r>
            <a:endParaRPr sz="4200"/>
          </a:p>
        </p:txBody>
      </p:sp>
      <p:grpSp>
        <p:nvGrpSpPr>
          <p:cNvPr id="372" name="Google Shape;372;p20"/>
          <p:cNvGrpSpPr/>
          <p:nvPr/>
        </p:nvGrpSpPr>
        <p:grpSpPr>
          <a:xfrm>
            <a:off x="1188720" y="73152"/>
            <a:ext cx="1178966" cy="232963"/>
            <a:chOff x="5422392" y="64008"/>
            <a:chExt cx="1178966" cy="232963"/>
          </a:xfrm>
        </p:grpSpPr>
        <p:sp>
          <p:nvSpPr>
            <p:cNvPr id="373" name="Google Shape;373;p20"/>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20"/>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20"/>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0"/>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0"/>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0"/>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0"/>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0"/>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0"/>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20"/>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20"/>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20"/>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0"/>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20"/>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20"/>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0"/>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0"/>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0"/>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20"/>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20"/>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3" name="Google Shape;393;p20"/>
          <p:cNvSpPr txBox="1"/>
          <p:nvPr>
            <p:ph idx="1" type="body"/>
          </p:nvPr>
        </p:nvSpPr>
        <p:spPr>
          <a:xfrm>
            <a:off x="5645311" y="246888"/>
            <a:ext cx="6546689" cy="6320727"/>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בספארק מבני הנתונים העקריים הם immutable (לא ניתנים לשינוי), כלומר לא ניתן לשנות אותם אחרי שהם נוצרו.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בהתחלה זה עשוי להיראות כמו משהו מוזר: אם אנחנו לא יכולים לשנות אותו, איך אנחנו אמורים להשתמש בו?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כדי "לשנות" DataFrame, אתם צריכים להגיד לספארק איך תרצו לשנות אותו.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ההוראות האלה נקראות transformations.</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נראה דוגמא לטרנספורמציה פשוטה.</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2"/>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2"/>
          <p:cNvSpPr txBox="1"/>
          <p:nvPr>
            <p:ph type="title"/>
          </p:nvPr>
        </p:nvSpPr>
        <p:spPr>
          <a:xfrm>
            <a:off x="1075767" y="1188637"/>
            <a:ext cx="2988234" cy="448072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6600"/>
              <a:buFont typeface="Calibri"/>
              <a:buNone/>
            </a:pPr>
            <a:r>
              <a:rPr lang="en-US" sz="6600"/>
              <a:t>What is apache spark ?</a:t>
            </a:r>
            <a:endParaRPr sz="6600"/>
          </a:p>
        </p:txBody>
      </p:sp>
      <p:cxnSp>
        <p:nvCxnSpPr>
          <p:cNvPr id="114" name="Google Shape;114;p2"/>
          <p:cNvCxnSpPr/>
          <p:nvPr/>
        </p:nvCxnSpPr>
        <p:spPr>
          <a:xfrm>
            <a:off x="4654296" y="1852863"/>
            <a:ext cx="0" cy="3236495"/>
          </a:xfrm>
          <a:prstGeom prst="straightConnector1">
            <a:avLst/>
          </a:prstGeom>
          <a:noFill/>
          <a:ln cap="sq" cmpd="sng" w="19050">
            <a:solidFill>
              <a:srgbClr val="3F3F3F"/>
            </a:solidFill>
            <a:prstDash val="solid"/>
            <a:miter lim="800000"/>
            <a:headEnd len="sm" w="sm" type="none"/>
            <a:tailEnd len="sm" w="sm" type="none"/>
          </a:ln>
        </p:spPr>
      </p:cxnSp>
      <p:sp>
        <p:nvSpPr>
          <p:cNvPr id="115" name="Google Shape;115;p2"/>
          <p:cNvSpPr txBox="1"/>
          <p:nvPr>
            <p:ph idx="1" type="body"/>
          </p:nvPr>
        </p:nvSpPr>
        <p:spPr>
          <a:xfrm>
            <a:off x="4803455" y="1109401"/>
            <a:ext cx="6496582" cy="474034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Apache spark </a:t>
            </a:r>
            <a:r>
              <a:rPr lang="en-US" sz="2000">
                <a:latin typeface="Calibri"/>
                <a:ea typeface="Calibri"/>
                <a:cs typeface="Calibri"/>
                <a:sym typeface="Calibri"/>
              </a:rPr>
              <a:t>היא</a:t>
            </a:r>
            <a:r>
              <a:rPr lang="en-US" sz="2000"/>
              <a:t> </a:t>
            </a:r>
            <a:r>
              <a:rPr lang="en-US" sz="2000">
                <a:latin typeface="Calibri"/>
                <a:ea typeface="Calibri"/>
                <a:cs typeface="Calibri"/>
                <a:sym typeface="Calibri"/>
              </a:rPr>
              <a:t>תוכנת</a:t>
            </a:r>
            <a:r>
              <a:rPr lang="en-US" sz="2000"/>
              <a:t> open source (apache) </a:t>
            </a:r>
            <a:r>
              <a:rPr lang="en-US" sz="2000">
                <a:latin typeface="Calibri"/>
                <a:ea typeface="Calibri"/>
                <a:cs typeface="Calibri"/>
                <a:sym typeface="Calibri"/>
              </a:rPr>
              <a:t>שפותחה</a:t>
            </a:r>
            <a:r>
              <a:rPr lang="en-US" sz="2000"/>
              <a:t> </a:t>
            </a:r>
            <a:r>
              <a:rPr lang="en-US" sz="2000">
                <a:latin typeface="Calibri"/>
                <a:ea typeface="Calibri"/>
                <a:cs typeface="Calibri"/>
                <a:sym typeface="Calibri"/>
              </a:rPr>
              <a:t>במקור</a:t>
            </a:r>
            <a:r>
              <a:rPr lang="en-US" sz="2000"/>
              <a:t> </a:t>
            </a:r>
            <a:r>
              <a:rPr lang="en-US" sz="2000">
                <a:latin typeface="Calibri"/>
                <a:ea typeface="Calibri"/>
                <a:cs typeface="Calibri"/>
                <a:sym typeface="Calibri"/>
              </a:rPr>
              <a:t>באוניברסיטת</a:t>
            </a:r>
            <a:r>
              <a:rPr lang="en-US" sz="2000"/>
              <a:t> </a:t>
            </a:r>
            <a:r>
              <a:rPr lang="en-US" sz="2000">
                <a:latin typeface="Calibri"/>
                <a:ea typeface="Calibri"/>
                <a:cs typeface="Calibri"/>
                <a:sym typeface="Calibri"/>
              </a:rPr>
              <a:t>קליפורניה</a:t>
            </a:r>
            <a:r>
              <a:rPr lang="en-US" sz="2000"/>
              <a:t>.</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Spark </a:t>
            </a:r>
            <a:r>
              <a:rPr lang="en-US" sz="2000">
                <a:latin typeface="Calibri"/>
                <a:ea typeface="Calibri"/>
                <a:cs typeface="Calibri"/>
                <a:sym typeface="Calibri"/>
              </a:rPr>
              <a:t>היא</a:t>
            </a:r>
            <a:r>
              <a:rPr lang="en-US" sz="2000"/>
              <a:t> </a:t>
            </a:r>
            <a:r>
              <a:rPr lang="en-US" sz="2000">
                <a:latin typeface="Calibri"/>
                <a:ea typeface="Calibri"/>
                <a:cs typeface="Calibri"/>
                <a:sym typeface="Calibri"/>
              </a:rPr>
              <a:t>תוכנת</a:t>
            </a:r>
            <a:r>
              <a:rPr lang="en-US" sz="2000"/>
              <a:t> </a:t>
            </a:r>
            <a:r>
              <a:rPr lang="en-US" sz="2000">
                <a:latin typeface="Calibri"/>
                <a:ea typeface="Calibri"/>
                <a:cs typeface="Calibri"/>
                <a:sym typeface="Calibri"/>
              </a:rPr>
              <a:t>עיבוד</a:t>
            </a:r>
            <a:r>
              <a:rPr lang="en-US" sz="2000"/>
              <a:t> </a:t>
            </a:r>
            <a:r>
              <a:rPr lang="en-US" sz="2000">
                <a:latin typeface="Calibri"/>
                <a:ea typeface="Calibri"/>
                <a:cs typeface="Calibri"/>
                <a:sym typeface="Calibri"/>
              </a:rPr>
              <a:t>מבוזרת</a:t>
            </a:r>
            <a:r>
              <a:rPr lang="en-US" sz="2000"/>
              <a:t> </a:t>
            </a:r>
            <a:r>
              <a:rPr lang="en-US" sz="2000">
                <a:latin typeface="Calibri"/>
                <a:ea typeface="Calibri"/>
                <a:cs typeface="Calibri"/>
                <a:sym typeface="Calibri"/>
              </a:rPr>
              <a:t>שמשומשת</a:t>
            </a:r>
            <a:r>
              <a:rPr lang="en-US" sz="2000"/>
              <a:t> </a:t>
            </a:r>
            <a:r>
              <a:rPr lang="en-US" sz="2000">
                <a:latin typeface="Calibri"/>
                <a:ea typeface="Calibri"/>
                <a:cs typeface="Calibri"/>
                <a:sym typeface="Calibri"/>
              </a:rPr>
              <a:t>לעומסים</a:t>
            </a:r>
            <a:r>
              <a:rPr lang="en-US" sz="2000"/>
              <a:t> </a:t>
            </a:r>
            <a:r>
              <a:rPr lang="en-US" sz="2000">
                <a:latin typeface="Calibri"/>
                <a:ea typeface="Calibri"/>
                <a:cs typeface="Calibri"/>
                <a:sym typeface="Calibri"/>
              </a:rPr>
              <a:t>של</a:t>
            </a:r>
            <a:r>
              <a:rPr lang="en-US" sz="2000"/>
              <a:t> </a:t>
            </a:r>
            <a:r>
              <a:rPr lang="en-US" sz="2000">
                <a:latin typeface="Calibri"/>
                <a:ea typeface="Calibri"/>
                <a:cs typeface="Calibri"/>
                <a:sym typeface="Calibri"/>
              </a:rPr>
              <a:t>הרבה</a:t>
            </a:r>
            <a:r>
              <a:rPr lang="en-US" sz="2000"/>
              <a:t> </a:t>
            </a:r>
            <a:r>
              <a:rPr lang="en-US" sz="2000">
                <a:latin typeface="Calibri"/>
                <a:ea typeface="Calibri"/>
                <a:cs typeface="Calibri"/>
                <a:sym typeface="Calibri"/>
              </a:rPr>
              <a:t>מאוד</a:t>
            </a:r>
            <a:r>
              <a:rPr lang="en-US" sz="2000"/>
              <a:t> </a:t>
            </a:r>
            <a:r>
              <a:rPr lang="en-US" sz="2000">
                <a:latin typeface="Calibri"/>
                <a:ea typeface="Calibri"/>
                <a:cs typeface="Calibri"/>
                <a:sym typeface="Calibri"/>
              </a:rPr>
              <a:t>נתונים</a:t>
            </a:r>
            <a:r>
              <a:rPr lang="en-US" sz="2000"/>
              <a:t>.</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latin typeface="Calibri"/>
                <a:ea typeface="Calibri"/>
                <a:cs typeface="Calibri"/>
                <a:sym typeface="Calibri"/>
              </a:rPr>
              <a:t>הוא</a:t>
            </a:r>
            <a:r>
              <a:rPr lang="en-US" sz="2000"/>
              <a:t> </a:t>
            </a:r>
            <a:r>
              <a:rPr lang="en-US" sz="2000">
                <a:latin typeface="Calibri"/>
                <a:ea typeface="Calibri"/>
                <a:cs typeface="Calibri"/>
                <a:sym typeface="Calibri"/>
              </a:rPr>
              <a:t>משתמש</a:t>
            </a:r>
            <a:r>
              <a:rPr lang="en-US" sz="2000"/>
              <a:t> בmemory caching </a:t>
            </a:r>
            <a:r>
              <a:rPr lang="en-US" sz="2000">
                <a:latin typeface="Calibri"/>
                <a:ea typeface="Calibri"/>
                <a:cs typeface="Calibri"/>
                <a:sym typeface="Calibri"/>
              </a:rPr>
              <a:t>ובאופטימיזציות</a:t>
            </a:r>
            <a:r>
              <a:rPr lang="en-US" sz="2000"/>
              <a:t> </a:t>
            </a:r>
            <a:r>
              <a:rPr lang="en-US" sz="2000">
                <a:latin typeface="Calibri"/>
                <a:ea typeface="Calibri"/>
                <a:cs typeface="Calibri"/>
                <a:sym typeface="Calibri"/>
              </a:rPr>
              <a:t>של</a:t>
            </a:r>
            <a:r>
              <a:rPr lang="en-US" sz="2000"/>
              <a:t> </a:t>
            </a:r>
            <a:r>
              <a:rPr lang="en-US" sz="2000">
                <a:latin typeface="Calibri"/>
                <a:ea typeface="Calibri"/>
                <a:cs typeface="Calibri"/>
                <a:sym typeface="Calibri"/>
              </a:rPr>
              <a:t>שאילתות</a:t>
            </a:r>
            <a:r>
              <a:rPr lang="en-US" sz="2000"/>
              <a:t> </a:t>
            </a:r>
            <a:r>
              <a:rPr lang="en-US" sz="2000">
                <a:latin typeface="Calibri"/>
                <a:ea typeface="Calibri"/>
                <a:cs typeface="Calibri"/>
                <a:sym typeface="Calibri"/>
              </a:rPr>
              <a:t>כדי</a:t>
            </a:r>
            <a:r>
              <a:rPr lang="en-US" sz="2000"/>
              <a:t> </a:t>
            </a:r>
            <a:r>
              <a:rPr lang="en-US" sz="2000">
                <a:latin typeface="Calibri"/>
                <a:ea typeface="Calibri"/>
                <a:cs typeface="Calibri"/>
                <a:sym typeface="Calibri"/>
              </a:rPr>
              <a:t>לקבל</a:t>
            </a:r>
            <a:r>
              <a:rPr lang="en-US" sz="2000"/>
              <a:t> </a:t>
            </a:r>
            <a:r>
              <a:rPr lang="en-US" sz="2000">
                <a:latin typeface="Calibri"/>
                <a:ea typeface="Calibri"/>
                <a:cs typeface="Calibri"/>
                <a:sym typeface="Calibri"/>
              </a:rPr>
              <a:t>תוצאות</a:t>
            </a:r>
            <a:r>
              <a:rPr lang="en-US" sz="2000"/>
              <a:t> </a:t>
            </a:r>
            <a:r>
              <a:rPr lang="en-US" sz="2000">
                <a:latin typeface="Calibri"/>
                <a:ea typeface="Calibri"/>
                <a:cs typeface="Calibri"/>
                <a:sym typeface="Calibri"/>
              </a:rPr>
              <a:t>מהירות</a:t>
            </a:r>
            <a:r>
              <a:rPr lang="en-US" sz="2000"/>
              <a:t> </a:t>
            </a:r>
            <a:r>
              <a:rPr lang="en-US" sz="2000">
                <a:latin typeface="Calibri"/>
                <a:ea typeface="Calibri"/>
                <a:cs typeface="Calibri"/>
                <a:sym typeface="Calibri"/>
              </a:rPr>
              <a:t>יותר</a:t>
            </a:r>
            <a:r>
              <a:rPr lang="en-US" sz="2000"/>
              <a:t>.</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latin typeface="Calibri"/>
                <a:ea typeface="Calibri"/>
                <a:cs typeface="Calibri"/>
                <a:sym typeface="Calibri"/>
              </a:rPr>
              <a:t>במילים</a:t>
            </a:r>
            <a:r>
              <a:rPr lang="en-US" sz="2000"/>
              <a:t> </a:t>
            </a:r>
            <a:r>
              <a:rPr lang="en-US" sz="2000">
                <a:latin typeface="Calibri"/>
                <a:ea typeface="Calibri"/>
                <a:cs typeface="Calibri"/>
                <a:sym typeface="Calibri"/>
              </a:rPr>
              <a:t>פשוטות</a:t>
            </a:r>
            <a:r>
              <a:rPr lang="en-US" sz="2000"/>
              <a:t>, spark </a:t>
            </a:r>
            <a:r>
              <a:rPr lang="en-US" sz="2000">
                <a:latin typeface="Calibri"/>
                <a:ea typeface="Calibri"/>
                <a:cs typeface="Calibri"/>
                <a:sym typeface="Calibri"/>
              </a:rPr>
              <a:t>הוא</a:t>
            </a:r>
            <a:r>
              <a:rPr lang="en-US" sz="2000"/>
              <a:t> </a:t>
            </a:r>
            <a:r>
              <a:rPr lang="en-US" sz="2000">
                <a:latin typeface="Calibri"/>
                <a:ea typeface="Calibri"/>
                <a:cs typeface="Calibri"/>
                <a:sym typeface="Calibri"/>
              </a:rPr>
              <a:t>מנוע</a:t>
            </a:r>
            <a:r>
              <a:rPr lang="en-US" sz="2000"/>
              <a:t> </a:t>
            </a:r>
            <a:r>
              <a:rPr lang="en-US" sz="2000">
                <a:latin typeface="Calibri"/>
                <a:ea typeface="Calibri"/>
                <a:cs typeface="Calibri"/>
                <a:sym typeface="Calibri"/>
              </a:rPr>
              <a:t>מהיר</a:t>
            </a:r>
            <a:r>
              <a:rPr lang="en-US" sz="2000"/>
              <a:t> </a:t>
            </a:r>
            <a:r>
              <a:rPr lang="en-US" sz="2000">
                <a:latin typeface="Calibri"/>
                <a:ea typeface="Calibri"/>
                <a:cs typeface="Calibri"/>
                <a:sym typeface="Calibri"/>
              </a:rPr>
              <a:t>וכללי</a:t>
            </a:r>
            <a:r>
              <a:rPr lang="en-US" sz="2000"/>
              <a:t> </a:t>
            </a:r>
            <a:r>
              <a:rPr lang="en-US" sz="2000">
                <a:latin typeface="Calibri"/>
                <a:ea typeface="Calibri"/>
                <a:cs typeface="Calibri"/>
                <a:sym typeface="Calibri"/>
              </a:rPr>
              <a:t>לעיבוד</a:t>
            </a:r>
            <a:r>
              <a:rPr lang="en-US" sz="2000"/>
              <a:t> </a:t>
            </a:r>
            <a:r>
              <a:rPr lang="en-US" sz="2000">
                <a:latin typeface="Calibri"/>
                <a:ea typeface="Calibri"/>
                <a:cs typeface="Calibri"/>
                <a:sym typeface="Calibri"/>
              </a:rPr>
              <a:t>נתונים</a:t>
            </a:r>
            <a:r>
              <a:rPr lang="en-US" sz="2000"/>
              <a:t> בscale </a:t>
            </a:r>
            <a:r>
              <a:rPr lang="en-US" sz="2000">
                <a:latin typeface="Calibri"/>
                <a:ea typeface="Calibri"/>
                <a:cs typeface="Calibri"/>
                <a:sym typeface="Calibri"/>
              </a:rPr>
              <a:t>גדול</a:t>
            </a:r>
            <a:r>
              <a:rPr lang="en-US" sz="2000"/>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21"/>
          <p:cNvSpPr txBox="1"/>
          <p:nvPr>
            <p:ph type="title"/>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solidFill>
                  <a:schemeClr val="dk1"/>
                </a:solidFill>
                <a:latin typeface="Calibri"/>
                <a:ea typeface="Calibri"/>
                <a:cs typeface="Calibri"/>
                <a:sym typeface="Calibri"/>
              </a:rPr>
              <a:t>Transformations</a:t>
            </a:r>
            <a:endParaRPr/>
          </a:p>
        </p:txBody>
      </p:sp>
      <p:pic>
        <p:nvPicPr>
          <p:cNvPr id="399" name="Google Shape;399;p21"/>
          <p:cNvPicPr preferRelativeResize="0"/>
          <p:nvPr>
            <p:ph idx="1" type="body"/>
          </p:nvPr>
        </p:nvPicPr>
        <p:blipFill rotWithShape="1">
          <a:blip r:embed="rId3">
            <a:alphaModFix/>
          </a:blip>
          <a:srcRect b="0" l="0" r="0" t="0"/>
          <a:stretch/>
        </p:blipFill>
        <p:spPr>
          <a:xfrm>
            <a:off x="1517911" y="1863801"/>
            <a:ext cx="9156177" cy="44407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2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22"/>
          <p:cNvSpPr/>
          <p:nvPr/>
        </p:nvSpPr>
        <p:spPr>
          <a:xfrm>
            <a:off x="606967" y="0"/>
            <a:ext cx="1158503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2"/>
          <p:cNvSpPr txBox="1"/>
          <p:nvPr>
            <p:ph type="title"/>
          </p:nvPr>
        </p:nvSpPr>
        <p:spPr>
          <a:xfrm>
            <a:off x="1188720" y="569295"/>
            <a:ext cx="10258732" cy="21475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Transformations</a:t>
            </a:r>
            <a:endParaRPr sz="6000"/>
          </a:p>
        </p:txBody>
      </p:sp>
      <p:grpSp>
        <p:nvGrpSpPr>
          <p:cNvPr id="408" name="Google Shape;408;p22"/>
          <p:cNvGrpSpPr/>
          <p:nvPr/>
        </p:nvGrpSpPr>
        <p:grpSpPr>
          <a:xfrm>
            <a:off x="1188720" y="73152"/>
            <a:ext cx="1178966" cy="232963"/>
            <a:chOff x="1188720" y="73152"/>
            <a:chExt cx="1178966" cy="232963"/>
          </a:xfrm>
        </p:grpSpPr>
        <p:sp>
          <p:nvSpPr>
            <p:cNvPr id="409" name="Google Shape;409;p22"/>
            <p:cNvSpPr/>
            <p:nvPr/>
          </p:nvSpPr>
          <p:spPr>
            <a:xfrm>
              <a:off x="168854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22"/>
            <p:cNvSpPr/>
            <p:nvPr/>
          </p:nvSpPr>
          <p:spPr>
            <a:xfrm>
              <a:off x="168854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22"/>
            <p:cNvSpPr/>
            <p:nvPr/>
          </p:nvSpPr>
          <p:spPr>
            <a:xfrm>
              <a:off x="156358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22"/>
            <p:cNvSpPr/>
            <p:nvPr/>
          </p:nvSpPr>
          <p:spPr>
            <a:xfrm>
              <a:off x="156358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22"/>
            <p:cNvSpPr/>
            <p:nvPr/>
          </p:nvSpPr>
          <p:spPr>
            <a:xfrm>
              <a:off x="143863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22"/>
            <p:cNvSpPr/>
            <p:nvPr/>
          </p:nvSpPr>
          <p:spPr>
            <a:xfrm>
              <a:off x="143863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22"/>
            <p:cNvSpPr/>
            <p:nvPr/>
          </p:nvSpPr>
          <p:spPr>
            <a:xfrm>
              <a:off x="1313675"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22"/>
            <p:cNvSpPr/>
            <p:nvPr/>
          </p:nvSpPr>
          <p:spPr>
            <a:xfrm>
              <a:off x="1313675"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22"/>
            <p:cNvSpPr/>
            <p:nvPr/>
          </p:nvSpPr>
          <p:spPr>
            <a:xfrm>
              <a:off x="1188720"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22"/>
            <p:cNvSpPr/>
            <p:nvPr/>
          </p:nvSpPr>
          <p:spPr>
            <a:xfrm>
              <a:off x="1188720"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22"/>
            <p:cNvSpPr/>
            <p:nvPr/>
          </p:nvSpPr>
          <p:spPr>
            <a:xfrm>
              <a:off x="231331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22"/>
            <p:cNvSpPr/>
            <p:nvPr/>
          </p:nvSpPr>
          <p:spPr>
            <a:xfrm>
              <a:off x="231331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22"/>
            <p:cNvSpPr/>
            <p:nvPr/>
          </p:nvSpPr>
          <p:spPr>
            <a:xfrm>
              <a:off x="218836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22"/>
            <p:cNvSpPr/>
            <p:nvPr/>
          </p:nvSpPr>
          <p:spPr>
            <a:xfrm>
              <a:off x="218836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22"/>
            <p:cNvSpPr/>
            <p:nvPr/>
          </p:nvSpPr>
          <p:spPr>
            <a:xfrm>
              <a:off x="206340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22"/>
            <p:cNvSpPr/>
            <p:nvPr/>
          </p:nvSpPr>
          <p:spPr>
            <a:xfrm>
              <a:off x="206340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22"/>
            <p:cNvSpPr/>
            <p:nvPr/>
          </p:nvSpPr>
          <p:spPr>
            <a:xfrm>
              <a:off x="193845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2"/>
            <p:cNvSpPr/>
            <p:nvPr/>
          </p:nvSpPr>
          <p:spPr>
            <a:xfrm>
              <a:off x="193845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22"/>
            <p:cNvSpPr/>
            <p:nvPr/>
          </p:nvSpPr>
          <p:spPr>
            <a:xfrm>
              <a:off x="181349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22"/>
            <p:cNvSpPr/>
            <p:nvPr/>
          </p:nvSpPr>
          <p:spPr>
            <a:xfrm>
              <a:off x="181349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9" name="Google Shape;429;p22"/>
          <p:cNvSpPr/>
          <p:nvPr/>
        </p:nvSpPr>
        <p:spPr>
          <a:xfrm>
            <a:off x="-1" y="3233984"/>
            <a:ext cx="606972" cy="36240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22"/>
          <p:cNvSpPr txBox="1"/>
          <p:nvPr>
            <p:ph idx="1" type="body"/>
          </p:nvPr>
        </p:nvSpPr>
        <p:spPr>
          <a:xfrm>
            <a:off x="603919" y="2890551"/>
            <a:ext cx="11585033" cy="355086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שימו לב, שהפעולה הקודמת לא החזירה שום תוצאה.</a:t>
            </a:r>
            <a:endParaRPr/>
          </a:p>
          <a:p>
            <a:pPr indent="-228600" lvl="0" marL="228600" rtl="1" algn="r">
              <a:lnSpc>
                <a:spcPct val="90000"/>
              </a:lnSpc>
              <a:spcBef>
                <a:spcPts val="1000"/>
              </a:spcBef>
              <a:spcAft>
                <a:spcPts val="0"/>
              </a:spcAft>
              <a:buClr>
                <a:schemeClr val="dk1"/>
              </a:buClr>
              <a:buSzPts val="2000"/>
              <a:buChar char="•"/>
            </a:pPr>
            <a:r>
              <a:rPr lang="en-US" sz="2000"/>
              <a:t>ספארק לא יבצע שום טרנספורמציה עד שלא נקרא לפעולה (action) (נדון בזה בקרוב).</a:t>
            </a:r>
            <a:endParaRPr/>
          </a:p>
          <a:p>
            <a:pPr indent="-228600" lvl="0" marL="228600" rtl="1" algn="r">
              <a:lnSpc>
                <a:spcPct val="90000"/>
              </a:lnSpc>
              <a:spcBef>
                <a:spcPts val="1000"/>
              </a:spcBef>
              <a:spcAft>
                <a:spcPts val="0"/>
              </a:spcAft>
              <a:buClr>
                <a:schemeClr val="dk1"/>
              </a:buClr>
              <a:buSzPts val="2000"/>
              <a:buChar char="•"/>
            </a:pPr>
            <a:r>
              <a:rPr lang="en-US" sz="2000"/>
              <a:t>טרנספורמציות הן הדרך שאתם מבטאים את הbusiness logic שלכם.</a:t>
            </a:r>
            <a:endParaRPr/>
          </a:p>
          <a:p>
            <a:pPr indent="-228600" lvl="0" marL="228600" rtl="1" algn="r">
              <a:lnSpc>
                <a:spcPct val="90000"/>
              </a:lnSpc>
              <a:spcBef>
                <a:spcPts val="1000"/>
              </a:spcBef>
              <a:spcAft>
                <a:spcPts val="0"/>
              </a:spcAft>
              <a:buClr>
                <a:schemeClr val="dk1"/>
              </a:buClr>
              <a:buSzPts val="2000"/>
              <a:buChar char="•"/>
            </a:pPr>
            <a:r>
              <a:rPr lang="en-US" sz="2000"/>
              <a:t>יש שני סוגי טרנספורמציות:</a:t>
            </a:r>
            <a:endParaRPr/>
          </a:p>
          <a:p>
            <a:pPr indent="-228600" lvl="1" marL="685800" rtl="1" algn="r">
              <a:lnSpc>
                <a:spcPct val="90000"/>
              </a:lnSpc>
              <a:spcBef>
                <a:spcPts val="500"/>
              </a:spcBef>
              <a:spcAft>
                <a:spcPts val="0"/>
              </a:spcAft>
              <a:buClr>
                <a:schemeClr val="dk1"/>
              </a:buClr>
              <a:buSzPts val="2000"/>
              <a:buChar char="•"/>
            </a:pPr>
            <a:r>
              <a:rPr lang="en-US" sz="2000"/>
              <a:t>אלה עם narrow dependencies</a:t>
            </a:r>
            <a:endParaRPr/>
          </a:p>
          <a:p>
            <a:pPr indent="-228600" lvl="1" marL="685800" rtl="1" algn="r">
              <a:lnSpc>
                <a:spcPct val="90000"/>
              </a:lnSpc>
              <a:spcBef>
                <a:spcPts val="500"/>
              </a:spcBef>
              <a:spcAft>
                <a:spcPts val="0"/>
              </a:spcAft>
              <a:buClr>
                <a:schemeClr val="dk1"/>
              </a:buClr>
              <a:buSzPts val="2000"/>
              <a:buChar char="•"/>
            </a:pPr>
            <a:r>
              <a:rPr lang="en-US" sz="2000"/>
              <a:t>אלה עם wide dependencies</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2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3"/>
          <p:cNvSpPr/>
          <p:nvPr/>
        </p:nvSpPr>
        <p:spPr>
          <a:xfrm>
            <a:off x="-7883" y="1"/>
            <a:ext cx="1219988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23"/>
          <p:cNvSpPr txBox="1"/>
          <p:nvPr>
            <p:ph type="title"/>
          </p:nvPr>
        </p:nvSpPr>
        <p:spPr>
          <a:xfrm>
            <a:off x="1166648" y="721805"/>
            <a:ext cx="3981425" cy="2147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Narrow transformations</a:t>
            </a:r>
            <a:endParaRPr sz="4000"/>
          </a:p>
        </p:txBody>
      </p:sp>
      <p:sp>
        <p:nvSpPr>
          <p:cNvPr id="438" name="Google Shape;438;p2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9" name="Google Shape;439;p23"/>
          <p:cNvGrpSpPr/>
          <p:nvPr/>
        </p:nvGrpSpPr>
        <p:grpSpPr>
          <a:xfrm>
            <a:off x="1188720" y="73152"/>
            <a:ext cx="1178966" cy="232963"/>
            <a:chOff x="7763256" y="73152"/>
            <a:chExt cx="1178966" cy="232963"/>
          </a:xfrm>
        </p:grpSpPr>
        <p:sp>
          <p:nvSpPr>
            <p:cNvPr id="440" name="Google Shape;440;p23"/>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3"/>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23"/>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3"/>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3"/>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3"/>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23"/>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23"/>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23"/>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23"/>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23"/>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3"/>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23"/>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23"/>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23"/>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23"/>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3"/>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23"/>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23"/>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23"/>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0" name="Google Shape;460;p23"/>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3"/>
          <p:cNvSpPr txBox="1"/>
          <p:nvPr>
            <p:ph idx="1" type="body"/>
          </p:nvPr>
        </p:nvSpPr>
        <p:spPr>
          <a:xfrm>
            <a:off x="614855" y="3531476"/>
            <a:ext cx="5334924" cy="3034862"/>
          </a:xfrm>
          <a:prstGeom prst="rect">
            <a:avLst/>
          </a:prstGeom>
          <a:noFill/>
          <a:ln>
            <a:noFill/>
          </a:ln>
        </p:spPr>
        <p:txBody>
          <a:bodyPr anchorCtr="0" anchor="ctr"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400"/>
              <a:buChar char="•"/>
            </a:pPr>
            <a:r>
              <a:rPr lang="en-US" sz="2400"/>
              <a:t>Narrow Transformations, הן טרנספורמציות שבהן כל input partition יתורגם לoutput partition יחיד.</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בדוגמא הקודמת הwhere מציין narrow transformation שבו כל input partition מתאים לכל היותר לoutput partition אחד.</a:t>
            </a:r>
            <a:endParaRPr sz="2400"/>
          </a:p>
        </p:txBody>
      </p:sp>
      <p:pic>
        <p:nvPicPr>
          <p:cNvPr id="462" name="Google Shape;462;p23"/>
          <p:cNvPicPr preferRelativeResize="0"/>
          <p:nvPr/>
        </p:nvPicPr>
        <p:blipFill rotWithShape="1">
          <a:blip r:embed="rId3">
            <a:alphaModFix/>
          </a:blip>
          <a:srcRect b="-54" l="0" r="2" t="0"/>
          <a:stretch/>
        </p:blipFill>
        <p:spPr>
          <a:xfrm>
            <a:off x="5860472" y="730949"/>
            <a:ext cx="5731071" cy="56912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sp>
        <p:nvSpPr>
          <p:cNvPr id="467" name="Google Shape;467;p2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24"/>
          <p:cNvSpPr/>
          <p:nvPr/>
        </p:nvSpPr>
        <p:spPr>
          <a:xfrm>
            <a:off x="-7883" y="1"/>
            <a:ext cx="1219988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24"/>
          <p:cNvSpPr txBox="1"/>
          <p:nvPr>
            <p:ph type="title"/>
          </p:nvPr>
        </p:nvSpPr>
        <p:spPr>
          <a:xfrm>
            <a:off x="1166648" y="721805"/>
            <a:ext cx="3981425" cy="2147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Wide Transformations</a:t>
            </a:r>
            <a:endParaRPr sz="4000"/>
          </a:p>
        </p:txBody>
      </p:sp>
      <p:sp>
        <p:nvSpPr>
          <p:cNvPr id="470" name="Google Shape;470;p2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1" name="Google Shape;471;p24"/>
          <p:cNvGrpSpPr/>
          <p:nvPr/>
        </p:nvGrpSpPr>
        <p:grpSpPr>
          <a:xfrm>
            <a:off x="1188720" y="73152"/>
            <a:ext cx="1178966" cy="232963"/>
            <a:chOff x="7763256" y="73152"/>
            <a:chExt cx="1178966" cy="232963"/>
          </a:xfrm>
        </p:grpSpPr>
        <p:sp>
          <p:nvSpPr>
            <p:cNvPr id="472" name="Google Shape;472;p24"/>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24"/>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4"/>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24"/>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4"/>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24"/>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4"/>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4"/>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24"/>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4"/>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24"/>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4"/>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4"/>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4"/>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24"/>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24"/>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24"/>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24"/>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24"/>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24"/>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2" name="Google Shape;492;p2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24"/>
          <p:cNvSpPr txBox="1"/>
          <p:nvPr>
            <p:ph idx="1" type="body"/>
          </p:nvPr>
        </p:nvSpPr>
        <p:spPr>
          <a:xfrm>
            <a:off x="614854" y="3531476"/>
            <a:ext cx="5242570" cy="303486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Wide Transformation, מתאים input partition להרבה output partitions.</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אתם תראו את זה מופיע כshuffle (ספארק יחליף partitions ברחבי הcluster).</a:t>
            </a:r>
            <a:endParaRPr sz="2400"/>
          </a:p>
        </p:txBody>
      </p:sp>
      <p:pic>
        <p:nvPicPr>
          <p:cNvPr id="494" name="Google Shape;494;p24"/>
          <p:cNvPicPr preferRelativeResize="0"/>
          <p:nvPr/>
        </p:nvPicPr>
        <p:blipFill rotWithShape="1">
          <a:blip r:embed="rId3">
            <a:alphaModFix/>
          </a:blip>
          <a:srcRect b="-1192" l="1" r="-4" t="79"/>
          <a:stretch/>
        </p:blipFill>
        <p:spPr>
          <a:xfrm>
            <a:off x="5860472" y="306114"/>
            <a:ext cx="5731071" cy="64926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2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2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2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25"/>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25"/>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Transformations </a:t>
            </a:r>
            <a:endParaRPr sz="4200"/>
          </a:p>
        </p:txBody>
      </p:sp>
      <p:grpSp>
        <p:nvGrpSpPr>
          <p:cNvPr id="504" name="Google Shape;504;p25"/>
          <p:cNvGrpSpPr/>
          <p:nvPr/>
        </p:nvGrpSpPr>
        <p:grpSpPr>
          <a:xfrm>
            <a:off x="1188720" y="73152"/>
            <a:ext cx="1178966" cy="232963"/>
            <a:chOff x="5422392" y="64008"/>
            <a:chExt cx="1178966" cy="232963"/>
          </a:xfrm>
        </p:grpSpPr>
        <p:sp>
          <p:nvSpPr>
            <p:cNvPr id="505" name="Google Shape;505;p25"/>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25"/>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25"/>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25"/>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25"/>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25"/>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25"/>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25"/>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25"/>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25"/>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25"/>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25"/>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25"/>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25"/>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25"/>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25"/>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25"/>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25"/>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25"/>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25"/>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5" name="Google Shape;525;p25"/>
          <p:cNvSpPr txBox="1"/>
          <p:nvPr>
            <p:ph idx="1" type="body"/>
          </p:nvPr>
        </p:nvSpPr>
        <p:spPr>
          <a:xfrm>
            <a:off x="5653227" y="0"/>
            <a:ext cx="6538773" cy="685799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עם narrow transformations, ספארק אוטומטית יבצע תהליך שנקרא </a:t>
            </a:r>
            <a:r>
              <a:rPr b="1" lang="en-US" sz="2200"/>
              <a:t>pipelining</a:t>
            </a:r>
            <a:r>
              <a:rPr lang="en-US" sz="2200"/>
              <a:t>, כלומר שאם נציין filters רבים הם יבוצעו בזיכרון (RAM).</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אי אפשר לומר את זה לגבי shuffle.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כשאנחנו מבצעים shuffle, ספארק כותב את התוצאות לדיסק.</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אתם תראו הרבה דיבורים על shuffle optimizations באינטרנט בגלל שזה נושא חשוב, כרגע כל מה שאתם צריכים להבין זה  שיש 2 סוגים של טרנספורמציות.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מוביל אותנו לנושא של lazy evaluation.</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2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2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2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2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2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Lazy Evaluation</a:t>
            </a:r>
            <a:endParaRPr sz="5400"/>
          </a:p>
        </p:txBody>
      </p:sp>
      <p:grpSp>
        <p:nvGrpSpPr>
          <p:cNvPr id="535" name="Google Shape;535;p26"/>
          <p:cNvGrpSpPr/>
          <p:nvPr/>
        </p:nvGrpSpPr>
        <p:grpSpPr>
          <a:xfrm>
            <a:off x="1188720" y="73152"/>
            <a:ext cx="1178966" cy="232963"/>
            <a:chOff x="5422392" y="64008"/>
            <a:chExt cx="1178966" cy="232963"/>
          </a:xfrm>
        </p:grpSpPr>
        <p:sp>
          <p:nvSpPr>
            <p:cNvPr id="536" name="Google Shape;536;p2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2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2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2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2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2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2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2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2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2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2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2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2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6" name="Google Shape;556;p26"/>
          <p:cNvSpPr txBox="1"/>
          <p:nvPr>
            <p:ph idx="1" type="body"/>
          </p:nvPr>
        </p:nvSpPr>
        <p:spPr>
          <a:xfrm>
            <a:off x="5653227" y="-2"/>
            <a:ext cx="6538773" cy="685800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Lazy evaluation אומר שספארק יחכה עד הרגע האחרון לביצוע הגרף של ההוראות.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בספארק, במקום לשנות את הנתונים באופן מיידי שאתם רושמים טרנספורמציה מסויימת, אתם בעצם בונים תוכנית של טרנספורמציות.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על ידי כך שהוא מחכה עד הרגע הרגע האחרון, ספארק מקמפל את התוכנית שלכם לphysical plan שתרוץ באופן הכי יעיל שאפשר על גבי הcluster.</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זה נותן יתרונות עצומים בגלל שספארק יכול לבצע אופטימיזציות על כל זרימת הנתונים מההתחלה עד הסוף.</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sp>
        <p:nvSpPr>
          <p:cNvPr id="561" name="Google Shape;561;p2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27"/>
          <p:cNvSpPr txBox="1"/>
          <p:nvPr>
            <p:ph type="title"/>
          </p:nvPr>
        </p:nvSpPr>
        <p:spPr>
          <a:xfrm>
            <a:off x="594360" y="1042416"/>
            <a:ext cx="3800153" cy="47937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Lazy Evaluation</a:t>
            </a:r>
            <a:endParaRPr sz="4800"/>
          </a:p>
        </p:txBody>
      </p:sp>
      <p:grpSp>
        <p:nvGrpSpPr>
          <p:cNvPr id="563" name="Google Shape;563;p27"/>
          <p:cNvGrpSpPr/>
          <p:nvPr/>
        </p:nvGrpSpPr>
        <p:grpSpPr>
          <a:xfrm>
            <a:off x="56168" y="2761488"/>
            <a:ext cx="242107" cy="1340860"/>
            <a:chOff x="56168" y="2761488"/>
            <a:chExt cx="242107" cy="1340860"/>
          </a:xfrm>
        </p:grpSpPr>
        <p:sp>
          <p:nvSpPr>
            <p:cNvPr id="564" name="Google Shape;564;p27"/>
            <p:cNvSpPr/>
            <p:nvPr/>
          </p:nvSpPr>
          <p:spPr>
            <a:xfrm rot="5400000">
              <a:off x="237744" y="333124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7"/>
            <p:cNvSpPr/>
            <p:nvPr/>
          </p:nvSpPr>
          <p:spPr>
            <a:xfrm rot="5400000">
              <a:off x="54864" y="333124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7"/>
            <p:cNvSpPr/>
            <p:nvPr/>
          </p:nvSpPr>
          <p:spPr>
            <a:xfrm rot="5400000">
              <a:off x="237744" y="318913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27"/>
            <p:cNvSpPr/>
            <p:nvPr/>
          </p:nvSpPr>
          <p:spPr>
            <a:xfrm rot="5400000">
              <a:off x="54864" y="318913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7"/>
            <p:cNvSpPr/>
            <p:nvPr/>
          </p:nvSpPr>
          <p:spPr>
            <a:xfrm rot="5400000">
              <a:off x="237744" y="304701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27"/>
            <p:cNvSpPr/>
            <p:nvPr/>
          </p:nvSpPr>
          <p:spPr>
            <a:xfrm rot="5400000">
              <a:off x="54864" y="304701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27"/>
            <p:cNvSpPr/>
            <p:nvPr/>
          </p:nvSpPr>
          <p:spPr>
            <a:xfrm rot="5400000">
              <a:off x="237744" y="290490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27"/>
            <p:cNvSpPr/>
            <p:nvPr/>
          </p:nvSpPr>
          <p:spPr>
            <a:xfrm rot="5400000">
              <a:off x="54864" y="290490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27"/>
            <p:cNvSpPr/>
            <p:nvPr/>
          </p:nvSpPr>
          <p:spPr>
            <a:xfrm rot="5400000">
              <a:off x="237744" y="276279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27"/>
            <p:cNvSpPr/>
            <p:nvPr/>
          </p:nvSpPr>
          <p:spPr>
            <a:xfrm rot="5400000">
              <a:off x="54864" y="276279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27"/>
            <p:cNvSpPr/>
            <p:nvPr/>
          </p:nvSpPr>
          <p:spPr>
            <a:xfrm rot="5400000">
              <a:off x="237744" y="404181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27"/>
            <p:cNvSpPr/>
            <p:nvPr/>
          </p:nvSpPr>
          <p:spPr>
            <a:xfrm rot="5400000">
              <a:off x="54864" y="404181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 name="Google Shape;576;p27"/>
            <p:cNvSpPr/>
            <p:nvPr/>
          </p:nvSpPr>
          <p:spPr>
            <a:xfrm rot="5400000">
              <a:off x="237744" y="389970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27"/>
            <p:cNvSpPr/>
            <p:nvPr/>
          </p:nvSpPr>
          <p:spPr>
            <a:xfrm rot="5400000">
              <a:off x="54864" y="389970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27"/>
            <p:cNvSpPr/>
            <p:nvPr/>
          </p:nvSpPr>
          <p:spPr>
            <a:xfrm rot="5400000">
              <a:off x="237744" y="375758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27"/>
            <p:cNvSpPr/>
            <p:nvPr/>
          </p:nvSpPr>
          <p:spPr>
            <a:xfrm rot="5400000">
              <a:off x="54864" y="375758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27"/>
            <p:cNvSpPr/>
            <p:nvPr/>
          </p:nvSpPr>
          <p:spPr>
            <a:xfrm rot="5400000">
              <a:off x="237744" y="361547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27"/>
            <p:cNvSpPr/>
            <p:nvPr/>
          </p:nvSpPr>
          <p:spPr>
            <a:xfrm rot="5400000">
              <a:off x="54864" y="361547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27"/>
            <p:cNvSpPr/>
            <p:nvPr/>
          </p:nvSpPr>
          <p:spPr>
            <a:xfrm rot="5400000">
              <a:off x="237744" y="347336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27"/>
            <p:cNvSpPr/>
            <p:nvPr/>
          </p:nvSpPr>
          <p:spPr>
            <a:xfrm rot="5400000">
              <a:off x="54864" y="347336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84" name="Google Shape;584;p27"/>
          <p:cNvSpPr/>
          <p:nvPr/>
        </p:nvSpPr>
        <p:spPr>
          <a:xfrm>
            <a:off x="9510605" y="1"/>
            <a:ext cx="2681395"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27"/>
          <p:cNvSpPr/>
          <p:nvPr/>
        </p:nvSpPr>
        <p:spPr>
          <a:xfrm>
            <a:off x="5099587" y="767714"/>
            <a:ext cx="6454975" cy="53225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27"/>
          <p:cNvSpPr txBox="1"/>
          <p:nvPr>
            <p:ph idx="1" type="body"/>
          </p:nvPr>
        </p:nvSpPr>
        <p:spPr>
          <a:xfrm>
            <a:off x="5099587" y="767714"/>
            <a:ext cx="6454975" cy="532257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rgbClr val="FFFFFF"/>
              </a:buClr>
              <a:buSzPts val="2400"/>
              <a:buChar char="•"/>
            </a:pPr>
            <a:r>
              <a:rPr lang="en-US" sz="2400">
                <a:solidFill>
                  <a:srgbClr val="FFFFFF"/>
                </a:solidFill>
              </a:rPr>
              <a:t>דוגמא לכך זה משהו שנקרא predicate pushdown על DataFrames.</a:t>
            </a:r>
            <a:endParaRPr/>
          </a:p>
          <a:p>
            <a:pPr indent="-76200" lvl="0" marL="228600" rtl="1" algn="r">
              <a:lnSpc>
                <a:spcPct val="90000"/>
              </a:lnSpc>
              <a:spcBef>
                <a:spcPts val="1000"/>
              </a:spcBef>
              <a:spcAft>
                <a:spcPts val="0"/>
              </a:spcAft>
              <a:buClr>
                <a:schemeClr val="dk1"/>
              </a:buClr>
              <a:buSzPts val="2400"/>
              <a:buNone/>
            </a:pPr>
            <a:r>
              <a:t/>
            </a:r>
            <a:endParaRPr sz="2400">
              <a:solidFill>
                <a:srgbClr val="FFFFFF"/>
              </a:solidFill>
            </a:endParaRPr>
          </a:p>
          <a:p>
            <a:pPr indent="-228600" lvl="0" marL="228600" rtl="1" algn="r">
              <a:lnSpc>
                <a:spcPct val="90000"/>
              </a:lnSpc>
              <a:spcBef>
                <a:spcPts val="1000"/>
              </a:spcBef>
              <a:spcAft>
                <a:spcPts val="0"/>
              </a:spcAft>
              <a:buClr>
                <a:srgbClr val="FFFFFF"/>
              </a:buClr>
              <a:buSzPts val="2400"/>
              <a:buChar char="•"/>
            </a:pPr>
            <a:r>
              <a:rPr lang="en-US" sz="2400">
                <a:solidFill>
                  <a:srgbClr val="FFFFFF"/>
                </a:solidFill>
              </a:rPr>
              <a:t>אם לדוגמא אנחנו בונים תוכנית גדולה מאוד אבל מבצעים filter רק בסוף שבעצם דורש מאיתנו לשלוף רק שורה אחת ממקור המידע שלנו (לדוגמא מdb), ספארק יבצע בשבילנו את האופטימיזציה וישלוף רק את השורה הרלוונטית מההתחלה.</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28"/>
          <p:cNvSpPr/>
          <p:nvPr/>
        </p:nvSpPr>
        <p:spPr>
          <a:xfrm>
            <a:off x="462058" y="450221"/>
            <a:ext cx="4402377" cy="3918123"/>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2" name="Google Shape;592;p28"/>
          <p:cNvSpPr txBox="1"/>
          <p:nvPr>
            <p:ph type="title"/>
          </p:nvPr>
        </p:nvSpPr>
        <p:spPr>
          <a:xfrm>
            <a:off x="788466" y="780655"/>
            <a:ext cx="3751662" cy="32611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Actions </a:t>
            </a:r>
            <a:endParaRPr>
              <a:solidFill>
                <a:srgbClr val="FFFFFF"/>
              </a:solidFill>
            </a:endParaRPr>
          </a:p>
        </p:txBody>
      </p:sp>
      <p:sp>
        <p:nvSpPr>
          <p:cNvPr id="593" name="Google Shape;593;p28"/>
          <p:cNvSpPr/>
          <p:nvPr/>
        </p:nvSpPr>
        <p:spPr>
          <a:xfrm>
            <a:off x="5018376" y="458922"/>
            <a:ext cx="2138070" cy="18778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4" name="Google Shape;594;p28"/>
          <p:cNvSpPr/>
          <p:nvPr/>
        </p:nvSpPr>
        <p:spPr>
          <a:xfrm>
            <a:off x="5018377" y="2469002"/>
            <a:ext cx="2146028" cy="1898903"/>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595" name="Google Shape;595;p28"/>
          <p:cNvPicPr preferRelativeResize="0"/>
          <p:nvPr/>
        </p:nvPicPr>
        <p:blipFill rotWithShape="1">
          <a:blip r:embed="rId3">
            <a:alphaModFix/>
          </a:blip>
          <a:srcRect b="0" l="-315" r="0" t="0"/>
          <a:stretch/>
        </p:blipFill>
        <p:spPr>
          <a:xfrm>
            <a:off x="458921" y="4512569"/>
            <a:ext cx="6654165" cy="1886509"/>
          </a:xfrm>
          <a:prstGeom prst="rect">
            <a:avLst/>
          </a:prstGeom>
          <a:noFill/>
          <a:ln>
            <a:noFill/>
          </a:ln>
        </p:spPr>
      </p:pic>
      <p:sp>
        <p:nvSpPr>
          <p:cNvPr id="596" name="Google Shape;596;p28"/>
          <p:cNvSpPr/>
          <p:nvPr/>
        </p:nvSpPr>
        <p:spPr>
          <a:xfrm>
            <a:off x="7311418" y="450221"/>
            <a:ext cx="4421661" cy="5948858"/>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D8D8D8"/>
              </a:solidFill>
              <a:latin typeface="Calibri"/>
              <a:ea typeface="Calibri"/>
              <a:cs typeface="Calibri"/>
              <a:sym typeface="Calibri"/>
            </a:endParaRPr>
          </a:p>
        </p:txBody>
      </p:sp>
      <p:sp>
        <p:nvSpPr>
          <p:cNvPr id="597" name="Google Shape;597;p28"/>
          <p:cNvSpPr txBox="1"/>
          <p:nvPr>
            <p:ph idx="1" type="body"/>
          </p:nvPr>
        </p:nvSpPr>
        <p:spPr>
          <a:xfrm>
            <a:off x="7318348" y="458922"/>
            <a:ext cx="4411594" cy="594015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טרנספורמציות מאפשרות לנו לבנות את התוכנית הלוגית שלנו.</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בשביל באמת לבצע אותה, אנחנו צריכים להריץ action.</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הaction אומר לספארק לחשב את התוצאה של הטרנספורמציות שלנו.</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הדוגמא הפשוטה ביותר היא count שנותן לנו את כמות הרשומות בDataFrame.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1" name="Shape 601"/>
        <p:cNvGrpSpPr/>
        <p:nvPr/>
      </p:nvGrpSpPr>
      <p:grpSpPr>
        <a:xfrm>
          <a:off x="0" y="0"/>
          <a:ext cx="0" cy="0"/>
          <a:chOff x="0" y="0"/>
          <a:chExt cx="0" cy="0"/>
        </a:xfrm>
      </p:grpSpPr>
      <p:sp>
        <p:nvSpPr>
          <p:cNvPr id="602" name="Google Shape;602;p2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 name="Google Shape;603;p2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 name="Google Shape;604;p2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5" name="Google Shape;605;p29"/>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29"/>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Actions </a:t>
            </a:r>
            <a:endParaRPr sz="5400"/>
          </a:p>
        </p:txBody>
      </p:sp>
      <p:grpSp>
        <p:nvGrpSpPr>
          <p:cNvPr id="607" name="Google Shape;607;p29"/>
          <p:cNvGrpSpPr/>
          <p:nvPr/>
        </p:nvGrpSpPr>
        <p:grpSpPr>
          <a:xfrm>
            <a:off x="1188720" y="73152"/>
            <a:ext cx="1178966" cy="232963"/>
            <a:chOff x="5422392" y="64008"/>
            <a:chExt cx="1178966" cy="232963"/>
          </a:xfrm>
        </p:grpSpPr>
        <p:sp>
          <p:nvSpPr>
            <p:cNvPr id="608" name="Google Shape;608;p29"/>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29"/>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29"/>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29"/>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29"/>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29"/>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29"/>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29"/>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29"/>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29"/>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29"/>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29"/>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29"/>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29"/>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29"/>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 name="Google Shape;623;p29"/>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 name="Google Shape;624;p29"/>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 name="Google Shape;625;p29"/>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29"/>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29"/>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8" name="Google Shape;628;p29"/>
          <p:cNvSpPr txBox="1"/>
          <p:nvPr>
            <p:ph idx="1" type="body"/>
          </p:nvPr>
        </p:nvSpPr>
        <p:spPr>
          <a:xfrm>
            <a:off x="5645311" y="0"/>
            <a:ext cx="6543641" cy="685799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כמובן שcount הוא לא הaction היחיד. יש למעשה 3 סוגים שונים:</a:t>
            </a:r>
            <a:endParaRPr/>
          </a:p>
          <a:p>
            <a:pPr indent="-228600" lvl="1" marL="685800" rtl="1" algn="r">
              <a:lnSpc>
                <a:spcPct val="90000"/>
              </a:lnSpc>
              <a:spcBef>
                <a:spcPts val="500"/>
              </a:spcBef>
              <a:spcAft>
                <a:spcPts val="0"/>
              </a:spcAft>
              <a:buClr>
                <a:schemeClr val="dk1"/>
              </a:buClr>
              <a:buSzPts val="2200"/>
              <a:buChar char="•"/>
            </a:pPr>
            <a:r>
              <a:rPr lang="en-US" sz="2200"/>
              <a:t>פעולות כדי לצפות במידע.</a:t>
            </a:r>
            <a:endParaRPr/>
          </a:p>
          <a:p>
            <a:pPr indent="-228600" lvl="1" marL="685800" rtl="1" algn="r">
              <a:lnSpc>
                <a:spcPct val="90000"/>
              </a:lnSpc>
              <a:spcBef>
                <a:spcPts val="500"/>
              </a:spcBef>
              <a:spcAft>
                <a:spcPts val="0"/>
              </a:spcAft>
              <a:buClr>
                <a:schemeClr val="dk1"/>
              </a:buClr>
              <a:buSzPts val="2200"/>
              <a:buChar char="•"/>
            </a:pPr>
            <a:r>
              <a:rPr lang="en-US" sz="2200"/>
              <a:t>פעולות כדי לאסוף את המידע לאובייקטים בשפה במתאימה.</a:t>
            </a:r>
            <a:endParaRPr/>
          </a:p>
          <a:p>
            <a:pPr indent="-228600" lvl="1" marL="685800" rtl="1" algn="r">
              <a:lnSpc>
                <a:spcPct val="90000"/>
              </a:lnSpc>
              <a:spcBef>
                <a:spcPts val="500"/>
              </a:spcBef>
              <a:spcAft>
                <a:spcPts val="0"/>
              </a:spcAft>
              <a:buClr>
                <a:schemeClr val="dk1"/>
              </a:buClr>
              <a:buSzPts val="2200"/>
              <a:buChar char="•"/>
            </a:pPr>
            <a:r>
              <a:rPr lang="en-US" sz="2200"/>
              <a:t>פעולות כדי לרשום את המידע למקומות חיצוניים.</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p3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3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3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 name="Google Shape;636;p30"/>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30"/>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Example</a:t>
            </a:r>
            <a:endParaRPr sz="5400"/>
          </a:p>
        </p:txBody>
      </p:sp>
      <p:grpSp>
        <p:nvGrpSpPr>
          <p:cNvPr id="638" name="Google Shape;638;p30"/>
          <p:cNvGrpSpPr/>
          <p:nvPr/>
        </p:nvGrpSpPr>
        <p:grpSpPr>
          <a:xfrm>
            <a:off x="1188720" y="73152"/>
            <a:ext cx="1178966" cy="232963"/>
            <a:chOff x="5422392" y="64008"/>
            <a:chExt cx="1178966" cy="232963"/>
          </a:xfrm>
        </p:grpSpPr>
        <p:sp>
          <p:nvSpPr>
            <p:cNvPr id="639" name="Google Shape;639;p30"/>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30"/>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30"/>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 name="Google Shape;642;p30"/>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30"/>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 name="Google Shape;644;p30"/>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 name="Google Shape;645;p30"/>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30"/>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30"/>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30"/>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 name="Google Shape;649;p30"/>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Google Shape;650;p30"/>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 name="Google Shape;651;p30"/>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30"/>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30"/>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30"/>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 name="Google Shape;655;p30"/>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 name="Google Shape;656;p30"/>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30"/>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 name="Google Shape;658;p30"/>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9" name="Google Shape;659;p30"/>
          <p:cNvSpPr txBox="1"/>
          <p:nvPr>
            <p:ph idx="1" type="body"/>
          </p:nvPr>
        </p:nvSpPr>
        <p:spPr>
          <a:xfrm>
            <a:off x="5645311" y="-4"/>
            <a:ext cx="6543641" cy="685800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בדוגמא הקודמת יצרנו DataFrame מrange של מספרים (לא הדוגמא הכי טובה לעולם האמיתי).</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עכשיו נראה דוגמא קצת יותר אמיתית ונסביר מה קורה בכל שלב.</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נשתמש בspark לנתח נתוני טיסה של לשכת התחבורה של ארהב.</a:t>
            </a:r>
            <a:endParaRPr sz="2200"/>
          </a:p>
        </p:txBody>
      </p:sp>
      <p:pic>
        <p:nvPicPr>
          <p:cNvPr id="660" name="Google Shape;660;p30"/>
          <p:cNvPicPr preferRelativeResize="0"/>
          <p:nvPr/>
        </p:nvPicPr>
        <p:blipFill rotWithShape="1">
          <a:blip r:embed="rId3">
            <a:alphaModFix/>
          </a:blip>
          <a:srcRect b="0" l="0" r="0" t="0"/>
          <a:stretch/>
        </p:blipFill>
        <p:spPr>
          <a:xfrm>
            <a:off x="6094475" y="4991008"/>
            <a:ext cx="4589175" cy="1516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3"/>
          <p:cNvSpPr/>
          <p:nvPr/>
        </p:nvSpPr>
        <p:spPr>
          <a:xfrm flipH="1">
            <a:off x="1" y="0"/>
            <a:ext cx="5511704" cy="6858000"/>
          </a:xfrm>
          <a:custGeom>
            <a:rect b="b" l="l" r="r" t="t"/>
            <a:pathLst>
              <a:path extrusionOk="0" h="6886576" w="5511704">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3"/>
          <p:cNvSpPr txBox="1"/>
          <p:nvPr>
            <p:ph type="title"/>
          </p:nvPr>
        </p:nvSpPr>
        <p:spPr>
          <a:xfrm>
            <a:off x="838200" y="713312"/>
            <a:ext cx="4038600" cy="54313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Speed</a:t>
            </a:r>
            <a:endParaRPr/>
          </a:p>
        </p:txBody>
      </p:sp>
      <p:sp>
        <p:nvSpPr>
          <p:cNvPr id="123" name="Google Shape;123;p3"/>
          <p:cNvSpPr txBox="1"/>
          <p:nvPr>
            <p:ph idx="1" type="body"/>
          </p:nvPr>
        </p:nvSpPr>
        <p:spPr>
          <a:xfrm>
            <a:off x="5536300" y="713313"/>
            <a:ext cx="5817500" cy="5431376"/>
          </a:xfrm>
          <a:prstGeom prst="rect">
            <a:avLst/>
          </a:prstGeom>
          <a:noFill/>
          <a:ln>
            <a:noFill/>
          </a:ln>
        </p:spPr>
        <p:txBody>
          <a:bodyPr anchorCtr="0" anchor="ctr" bIns="45700" lIns="91425" spcFirstLastPara="1" rIns="91425" wrap="square" tIns="45700">
            <a:normAutofit/>
          </a:bodyPr>
          <a:lstStyle/>
          <a:p>
            <a:pPr indent="0" lvl="0" marL="0" rtl="1" algn="r">
              <a:lnSpc>
                <a:spcPct val="150000"/>
              </a:lnSpc>
              <a:spcBef>
                <a:spcPts val="0"/>
              </a:spcBef>
              <a:spcAft>
                <a:spcPts val="0"/>
              </a:spcAft>
              <a:buClr>
                <a:schemeClr val="dk1"/>
              </a:buClr>
              <a:buSzPts val="2000"/>
              <a:buNone/>
            </a:pPr>
            <a:r>
              <a:rPr lang="en-US" sz="2000">
                <a:latin typeface="Calibri"/>
                <a:ea typeface="Calibri"/>
                <a:cs typeface="Calibri"/>
                <a:sym typeface="Calibri"/>
              </a:rPr>
              <a:t>מה</a:t>
            </a:r>
            <a:r>
              <a:rPr lang="en-US" sz="2000"/>
              <a:t> </a:t>
            </a:r>
            <a:r>
              <a:rPr lang="en-US" sz="2000">
                <a:latin typeface="Calibri"/>
                <a:ea typeface="Calibri"/>
                <a:cs typeface="Calibri"/>
                <a:sym typeface="Calibri"/>
              </a:rPr>
              <a:t>שהופך</a:t>
            </a:r>
            <a:r>
              <a:rPr lang="en-US" sz="2000"/>
              <a:t> </a:t>
            </a:r>
            <a:r>
              <a:rPr lang="en-US" sz="2000">
                <a:latin typeface="Calibri"/>
                <a:ea typeface="Calibri"/>
                <a:cs typeface="Calibri"/>
                <a:sym typeface="Calibri"/>
              </a:rPr>
              <a:t>את</a:t>
            </a:r>
            <a:r>
              <a:rPr lang="en-US" sz="2000"/>
              <a:t> spark </a:t>
            </a:r>
            <a:r>
              <a:rPr lang="en-US" sz="2000">
                <a:latin typeface="Calibri"/>
                <a:ea typeface="Calibri"/>
                <a:cs typeface="Calibri"/>
                <a:sym typeface="Calibri"/>
              </a:rPr>
              <a:t>למהיר</a:t>
            </a:r>
            <a:r>
              <a:rPr lang="en-US" sz="2000"/>
              <a:t> </a:t>
            </a:r>
            <a:r>
              <a:rPr lang="en-US" sz="2000">
                <a:latin typeface="Calibri"/>
                <a:ea typeface="Calibri"/>
                <a:cs typeface="Calibri"/>
                <a:sym typeface="Calibri"/>
              </a:rPr>
              <a:t>ביחס</a:t>
            </a:r>
            <a:r>
              <a:rPr lang="en-US" sz="2000"/>
              <a:t> </a:t>
            </a:r>
            <a:r>
              <a:rPr lang="en-US" sz="2000">
                <a:latin typeface="Calibri"/>
                <a:ea typeface="Calibri"/>
                <a:cs typeface="Calibri"/>
                <a:sym typeface="Calibri"/>
              </a:rPr>
              <a:t>לשיטות</a:t>
            </a:r>
            <a:r>
              <a:rPr lang="en-US" sz="2000"/>
              <a:t> </a:t>
            </a:r>
            <a:r>
              <a:rPr lang="en-US" sz="2000">
                <a:latin typeface="Calibri"/>
                <a:ea typeface="Calibri"/>
                <a:cs typeface="Calibri"/>
                <a:sym typeface="Calibri"/>
              </a:rPr>
              <a:t>קודמות</a:t>
            </a:r>
            <a:r>
              <a:rPr lang="en-US" sz="2000"/>
              <a:t> (MapReduce) </a:t>
            </a:r>
            <a:r>
              <a:rPr lang="en-US" sz="2000">
                <a:latin typeface="Calibri"/>
                <a:ea typeface="Calibri"/>
                <a:cs typeface="Calibri"/>
                <a:sym typeface="Calibri"/>
              </a:rPr>
              <a:t>היא</a:t>
            </a:r>
            <a:r>
              <a:rPr lang="en-US" sz="2000"/>
              <a:t> </a:t>
            </a:r>
            <a:r>
              <a:rPr lang="en-US" sz="2000">
                <a:latin typeface="Calibri"/>
                <a:ea typeface="Calibri"/>
                <a:cs typeface="Calibri"/>
                <a:sym typeface="Calibri"/>
              </a:rPr>
              <a:t>העובדה</a:t>
            </a:r>
            <a:r>
              <a:rPr lang="en-US" sz="2000"/>
              <a:t> </a:t>
            </a:r>
            <a:r>
              <a:rPr lang="en-US" sz="2000">
                <a:latin typeface="Calibri"/>
                <a:ea typeface="Calibri"/>
                <a:cs typeface="Calibri"/>
                <a:sym typeface="Calibri"/>
              </a:rPr>
              <a:t>שהוא</a:t>
            </a:r>
            <a:r>
              <a:rPr lang="en-US" sz="2000"/>
              <a:t> </a:t>
            </a:r>
            <a:r>
              <a:rPr lang="en-US" sz="2000">
                <a:latin typeface="Calibri"/>
                <a:ea typeface="Calibri"/>
                <a:cs typeface="Calibri"/>
                <a:sym typeface="Calibri"/>
              </a:rPr>
              <a:t>רץ</a:t>
            </a:r>
            <a:r>
              <a:rPr lang="en-US" sz="2000"/>
              <a:t> </a:t>
            </a:r>
            <a:r>
              <a:rPr lang="en-US" sz="2000">
                <a:latin typeface="Calibri"/>
                <a:ea typeface="Calibri"/>
                <a:cs typeface="Calibri"/>
                <a:sym typeface="Calibri"/>
              </a:rPr>
              <a:t>על</a:t>
            </a:r>
            <a:r>
              <a:rPr lang="en-US" sz="2000"/>
              <a:t> </a:t>
            </a:r>
            <a:r>
              <a:rPr lang="en-US" sz="2000">
                <a:latin typeface="Calibri"/>
                <a:ea typeface="Calibri"/>
                <a:cs typeface="Calibri"/>
                <a:sym typeface="Calibri"/>
              </a:rPr>
              <a:t>הזיכרון</a:t>
            </a:r>
            <a:r>
              <a:rPr lang="en-US" sz="2000"/>
              <a:t> (RAM) </a:t>
            </a:r>
            <a:r>
              <a:rPr lang="en-US" sz="2000">
                <a:latin typeface="Calibri"/>
                <a:ea typeface="Calibri"/>
                <a:cs typeface="Calibri"/>
                <a:sym typeface="Calibri"/>
              </a:rPr>
              <a:t>ולא</a:t>
            </a:r>
            <a:r>
              <a:rPr lang="en-US" sz="2000"/>
              <a:t> </a:t>
            </a:r>
            <a:r>
              <a:rPr lang="en-US" sz="2000">
                <a:latin typeface="Calibri"/>
                <a:ea typeface="Calibri"/>
                <a:cs typeface="Calibri"/>
                <a:sym typeface="Calibri"/>
              </a:rPr>
              <a:t>על</a:t>
            </a:r>
            <a:r>
              <a:rPr lang="en-US" sz="2000"/>
              <a:t> הdisk drives </a:t>
            </a:r>
            <a:r>
              <a:rPr lang="en-US" sz="2000">
                <a:latin typeface="Calibri"/>
                <a:ea typeface="Calibri"/>
                <a:cs typeface="Calibri"/>
                <a:sym typeface="Calibri"/>
              </a:rPr>
              <a:t>כמו</a:t>
            </a:r>
            <a:r>
              <a:rPr lang="en-US" sz="2000"/>
              <a:t> MapReduce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 name="Shape 664"/>
        <p:cNvGrpSpPr/>
        <p:nvPr/>
      </p:nvGrpSpPr>
      <p:grpSpPr>
        <a:xfrm>
          <a:off x="0" y="0"/>
          <a:ext cx="0" cy="0"/>
          <a:chOff x="0" y="0"/>
          <a:chExt cx="0" cy="0"/>
        </a:xfrm>
      </p:grpSpPr>
      <p:sp>
        <p:nvSpPr>
          <p:cNvPr id="665" name="Google Shape;665;p3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3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3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31"/>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31"/>
          <p:cNvSpPr txBox="1"/>
          <p:nvPr>
            <p:ph type="title"/>
          </p:nvPr>
        </p:nvSpPr>
        <p:spPr>
          <a:xfrm>
            <a:off x="992143" y="459126"/>
            <a:ext cx="3794760" cy="83381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5600">
                <a:solidFill>
                  <a:schemeClr val="dk1"/>
                </a:solidFill>
                <a:latin typeface="Calibri"/>
                <a:ea typeface="Calibri"/>
                <a:cs typeface="Calibri"/>
                <a:sym typeface="Calibri"/>
              </a:rPr>
              <a:t>Example</a:t>
            </a:r>
            <a:endParaRPr/>
          </a:p>
        </p:txBody>
      </p:sp>
      <p:sp>
        <p:nvSpPr>
          <p:cNvPr id="670" name="Google Shape;670;p31"/>
          <p:cNvSpPr txBox="1"/>
          <p:nvPr>
            <p:ph idx="1" type="body"/>
          </p:nvPr>
        </p:nvSpPr>
        <p:spPr>
          <a:xfrm>
            <a:off x="606971" y="1619693"/>
            <a:ext cx="4565104" cy="5165156"/>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solidFill>
                  <a:schemeClr val="dk1"/>
                </a:solidFill>
                <a:latin typeface="Calibri"/>
                <a:ea typeface="Calibri"/>
                <a:cs typeface="Calibri"/>
                <a:sym typeface="Calibri"/>
              </a:rPr>
              <a:t>נקרא עכשיו את המידע בפורמט CSV .</a:t>
            </a:r>
            <a:endParaRPr/>
          </a:p>
          <a:p>
            <a:pPr indent="-76200" lvl="0" marL="228600" rtl="1" algn="r">
              <a:lnSpc>
                <a:spcPct val="90000"/>
              </a:lnSpc>
              <a:spcBef>
                <a:spcPts val="1000"/>
              </a:spcBef>
              <a:spcAft>
                <a:spcPts val="0"/>
              </a:spcAft>
              <a:buClr>
                <a:schemeClr val="dk1"/>
              </a:buClr>
              <a:buSzPts val="2400"/>
              <a:buNone/>
            </a:pPr>
            <a:r>
              <a:t/>
            </a:r>
            <a:endParaRPr sz="2400">
              <a:solidFill>
                <a:schemeClr val="dk1"/>
              </a:solidFill>
              <a:latin typeface="Calibri"/>
              <a:ea typeface="Calibri"/>
              <a:cs typeface="Calibri"/>
              <a:sym typeface="Calibri"/>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latin typeface="Calibri"/>
                <a:ea typeface="Calibri"/>
                <a:cs typeface="Calibri"/>
                <a:sym typeface="Calibri"/>
              </a:rPr>
              <a:t>לDataFrame שלנו יש קבוצת עמודות עם מספר שורות לא ידוע.</a:t>
            </a:r>
            <a:endParaRPr/>
          </a:p>
          <a:p>
            <a:pPr indent="-76200" lvl="0" marL="228600" rtl="1" algn="r">
              <a:lnSpc>
                <a:spcPct val="90000"/>
              </a:lnSpc>
              <a:spcBef>
                <a:spcPts val="1000"/>
              </a:spcBef>
              <a:spcAft>
                <a:spcPts val="0"/>
              </a:spcAft>
              <a:buClr>
                <a:schemeClr val="dk1"/>
              </a:buClr>
              <a:buSzPts val="2400"/>
              <a:buNone/>
            </a:pPr>
            <a:r>
              <a:t/>
            </a:r>
            <a:endParaRPr sz="2400">
              <a:solidFill>
                <a:schemeClr val="dk1"/>
              </a:solidFill>
              <a:latin typeface="Calibri"/>
              <a:ea typeface="Calibri"/>
              <a:cs typeface="Calibri"/>
              <a:sym typeface="Calibri"/>
            </a:endParaRPr>
          </a:p>
          <a:p>
            <a:pPr indent="-228600" lvl="0" marL="228600" rtl="1" algn="r">
              <a:lnSpc>
                <a:spcPct val="90000"/>
              </a:lnSpc>
              <a:spcBef>
                <a:spcPts val="1000"/>
              </a:spcBef>
              <a:spcAft>
                <a:spcPts val="0"/>
              </a:spcAft>
              <a:buClr>
                <a:schemeClr val="dk1"/>
              </a:buClr>
              <a:buSzPts val="2400"/>
              <a:buChar char="•"/>
            </a:pPr>
            <a:r>
              <a:rPr lang="en-US" sz="2400">
                <a:solidFill>
                  <a:schemeClr val="dk1"/>
                </a:solidFill>
                <a:latin typeface="Calibri"/>
                <a:ea typeface="Calibri"/>
                <a:cs typeface="Calibri"/>
                <a:sym typeface="Calibri"/>
              </a:rPr>
              <a:t>הסיבה שמספר השורות לא ידוע היא בגלל שקריאה של מידע היא טרנספורמציה (laz</a:t>
            </a:r>
            <a:r>
              <a:rPr lang="en-US" sz="2400"/>
              <a:t>y operation).</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solidFill>
                  <a:schemeClr val="dk1"/>
                </a:solidFill>
                <a:latin typeface="Calibri"/>
                <a:ea typeface="Calibri"/>
                <a:cs typeface="Calibri"/>
                <a:sym typeface="Calibri"/>
              </a:rPr>
              <a:t>ספארק הציץ רק בכמה שורות מהמידע כדי לנחש את הטיפוסים של העמודות (</a:t>
            </a:r>
            <a:r>
              <a:rPr b="1" lang="en-US" sz="2400">
                <a:solidFill>
                  <a:schemeClr val="dk1"/>
                </a:solidFill>
              </a:rPr>
              <a:t>inferSchema</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grpSp>
        <p:nvGrpSpPr>
          <p:cNvPr id="671" name="Google Shape;671;p31"/>
          <p:cNvGrpSpPr/>
          <p:nvPr/>
        </p:nvGrpSpPr>
        <p:grpSpPr>
          <a:xfrm>
            <a:off x="1188720" y="73152"/>
            <a:ext cx="1178966" cy="232963"/>
            <a:chOff x="7763256" y="73152"/>
            <a:chExt cx="1178966" cy="232963"/>
          </a:xfrm>
        </p:grpSpPr>
        <p:sp>
          <p:nvSpPr>
            <p:cNvPr id="672" name="Google Shape;672;p31"/>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31"/>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31"/>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31"/>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Google Shape;676;p31"/>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31"/>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31"/>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31"/>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31"/>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 name="Google Shape;681;p31"/>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31"/>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31"/>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31"/>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31"/>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31"/>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31"/>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31"/>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31"/>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31"/>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31"/>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92" name="Google Shape;692;p31"/>
          <p:cNvPicPr preferRelativeResize="0"/>
          <p:nvPr/>
        </p:nvPicPr>
        <p:blipFill rotWithShape="1">
          <a:blip r:embed="rId3">
            <a:alphaModFix/>
          </a:blip>
          <a:srcRect b="0" l="0" r="0" t="0"/>
          <a:stretch/>
        </p:blipFill>
        <p:spPr>
          <a:xfrm>
            <a:off x="5619404" y="507544"/>
            <a:ext cx="6192981" cy="5867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a:t>
            </a:r>
            <a:endParaRPr/>
          </a:p>
        </p:txBody>
      </p:sp>
      <p:sp>
        <p:nvSpPr>
          <p:cNvPr id="698" name="Google Shape;698;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אם נריץ</a:t>
            </a:r>
            <a:endParaRPr/>
          </a:p>
          <a:p>
            <a:pPr indent="-228600" lvl="0" marL="228600" rtl="1" algn="r">
              <a:lnSpc>
                <a:spcPct val="90000"/>
              </a:lnSpc>
              <a:spcBef>
                <a:spcPts val="1000"/>
              </a:spcBef>
              <a:spcAft>
                <a:spcPts val="0"/>
              </a:spcAft>
              <a:buClr>
                <a:schemeClr val="dk1"/>
              </a:buClr>
              <a:buSzPts val="2800"/>
              <a:buChar char="•"/>
            </a:pPr>
            <a:r>
              <a:rPr lang="en-US"/>
              <a:t>נקבל את התוצאה הבאה (take זה action):</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בואו נוסיף עוד קצת טרנספורמציות.</a:t>
            </a:r>
            <a:endParaRPr/>
          </a:p>
        </p:txBody>
      </p:sp>
      <p:pic>
        <p:nvPicPr>
          <p:cNvPr id="699" name="Google Shape;699;p32"/>
          <p:cNvPicPr preferRelativeResize="0"/>
          <p:nvPr/>
        </p:nvPicPr>
        <p:blipFill rotWithShape="1">
          <a:blip r:embed="rId3">
            <a:alphaModFix/>
          </a:blip>
          <a:srcRect b="0" l="0" r="0" t="0"/>
          <a:stretch/>
        </p:blipFill>
        <p:spPr>
          <a:xfrm>
            <a:off x="1487752" y="2970168"/>
            <a:ext cx="7573432" cy="323895"/>
          </a:xfrm>
          <a:prstGeom prst="rect">
            <a:avLst/>
          </a:prstGeom>
          <a:noFill/>
          <a:ln>
            <a:noFill/>
          </a:ln>
        </p:spPr>
      </p:pic>
      <p:pic>
        <p:nvPicPr>
          <p:cNvPr id="700" name="Google Shape;700;p32"/>
          <p:cNvPicPr preferRelativeResize="0"/>
          <p:nvPr/>
        </p:nvPicPr>
        <p:blipFill rotWithShape="1">
          <a:blip r:embed="rId4">
            <a:alphaModFix/>
          </a:blip>
          <a:srcRect b="0" l="0" r="0" t="0"/>
          <a:stretch/>
        </p:blipFill>
        <p:spPr>
          <a:xfrm>
            <a:off x="1240308" y="3843210"/>
            <a:ext cx="7411484" cy="1190791"/>
          </a:xfrm>
          <a:prstGeom prst="rect">
            <a:avLst/>
          </a:prstGeom>
          <a:noFill/>
          <a:ln>
            <a:noFill/>
          </a:ln>
        </p:spPr>
      </p:pic>
      <p:pic>
        <p:nvPicPr>
          <p:cNvPr id="701" name="Google Shape;701;p32"/>
          <p:cNvPicPr preferRelativeResize="0"/>
          <p:nvPr/>
        </p:nvPicPr>
        <p:blipFill rotWithShape="1">
          <a:blip r:embed="rId5">
            <a:alphaModFix/>
          </a:blip>
          <a:srcRect b="0" l="0" r="0" t="0"/>
          <a:stretch/>
        </p:blipFill>
        <p:spPr>
          <a:xfrm>
            <a:off x="5664708" y="1919221"/>
            <a:ext cx="4105848" cy="3429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33"/>
          <p:cNvSpPr/>
          <p:nvPr/>
        </p:nvSpPr>
        <p:spPr>
          <a:xfrm>
            <a:off x="-1" y="0"/>
            <a:ext cx="6592824" cy="32339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33"/>
          <p:cNvSpPr txBox="1"/>
          <p:nvPr>
            <p:ph type="title"/>
          </p:nvPr>
        </p:nvSpPr>
        <p:spPr>
          <a:xfrm>
            <a:off x="1166648" y="655591"/>
            <a:ext cx="4929352" cy="2315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a:t>
            </a:r>
            <a:endParaRPr/>
          </a:p>
        </p:txBody>
      </p:sp>
      <p:sp>
        <p:nvSpPr>
          <p:cNvPr id="709" name="Google Shape;709;p33"/>
          <p:cNvSpPr/>
          <p:nvPr/>
        </p:nvSpPr>
        <p:spPr>
          <a:xfrm>
            <a:off x="0"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10" name="Google Shape;710;p33"/>
          <p:cNvGrpSpPr/>
          <p:nvPr/>
        </p:nvGrpSpPr>
        <p:grpSpPr>
          <a:xfrm>
            <a:off x="1188720" y="73152"/>
            <a:ext cx="1178966" cy="232963"/>
            <a:chOff x="7763256" y="73152"/>
            <a:chExt cx="1178966" cy="232963"/>
          </a:xfrm>
        </p:grpSpPr>
        <p:sp>
          <p:nvSpPr>
            <p:cNvPr id="711" name="Google Shape;711;p33"/>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33"/>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 name="Google Shape;713;p33"/>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33"/>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p33"/>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33"/>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33"/>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33"/>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33"/>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33"/>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33"/>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Google Shape;722;p33"/>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33"/>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33"/>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33"/>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33"/>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33"/>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33"/>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33"/>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33"/>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Diagram&#10;&#10;Description automatically generated" id="731" name="Google Shape;731;p33"/>
          <p:cNvPicPr preferRelativeResize="0"/>
          <p:nvPr/>
        </p:nvPicPr>
        <p:blipFill rotWithShape="1">
          <a:blip r:embed="rId3">
            <a:alphaModFix/>
          </a:blip>
          <a:srcRect b="0" l="0" r="0" t="0"/>
          <a:stretch/>
        </p:blipFill>
        <p:spPr>
          <a:xfrm>
            <a:off x="6655676" y="1196269"/>
            <a:ext cx="5466302" cy="1349223"/>
          </a:xfrm>
          <a:prstGeom prst="rect">
            <a:avLst/>
          </a:prstGeom>
          <a:noFill/>
          <a:ln>
            <a:noFill/>
          </a:ln>
        </p:spPr>
      </p:pic>
      <p:sp>
        <p:nvSpPr>
          <p:cNvPr id="732" name="Google Shape;732;p33"/>
          <p:cNvSpPr/>
          <p:nvPr/>
        </p:nvSpPr>
        <p:spPr>
          <a:xfrm>
            <a:off x="0" y="3233984"/>
            <a:ext cx="606971"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p33"/>
          <p:cNvSpPr txBox="1"/>
          <p:nvPr>
            <p:ph idx="1" type="body"/>
          </p:nvPr>
        </p:nvSpPr>
        <p:spPr>
          <a:xfrm>
            <a:off x="852616" y="3624016"/>
            <a:ext cx="5803060" cy="302765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בואו נמיין את המידע עם העמודה count שהיא מטיפוס Int.</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לא קורה כלום למידע שאנחנו קוראים לsort כי זה רק טרנספורמציה.</a:t>
            </a:r>
            <a:endParaRPr/>
          </a:p>
          <a:p>
            <a:pPr indent="0" lvl="0" marL="0" rtl="1" algn="r">
              <a:lnSpc>
                <a:spcPct val="90000"/>
              </a:lnSpc>
              <a:spcBef>
                <a:spcPts val="1000"/>
              </a:spcBef>
              <a:spcAft>
                <a:spcPts val="0"/>
              </a:spcAft>
              <a:buClr>
                <a:schemeClr val="dk1"/>
              </a:buClr>
              <a:buSzPts val="1800"/>
              <a:buNone/>
            </a:pPr>
            <a:r>
              <a:t/>
            </a:r>
            <a:endParaRPr sz="1800"/>
          </a:p>
          <a:p>
            <a:pPr indent="-114300" lvl="0" marL="228600" rtl="1" algn="r">
              <a:lnSpc>
                <a:spcPct val="90000"/>
              </a:lnSpc>
              <a:spcBef>
                <a:spcPts val="1000"/>
              </a:spcBef>
              <a:spcAft>
                <a:spcPts val="0"/>
              </a:spcAft>
              <a:buClr>
                <a:schemeClr val="dk1"/>
              </a:buClr>
              <a:buSzPts val="1800"/>
              <a:buNone/>
            </a:pPr>
            <a:r>
              <a:t/>
            </a:r>
            <a:endParaRPr sz="1800"/>
          </a:p>
        </p:txBody>
      </p:sp>
      <p:pic>
        <p:nvPicPr>
          <p:cNvPr descr="Text&#10;&#10;Description automatically generated" id="734" name="Google Shape;734;p33"/>
          <p:cNvPicPr preferRelativeResize="0"/>
          <p:nvPr/>
        </p:nvPicPr>
        <p:blipFill rotWithShape="1">
          <a:blip r:embed="rId4">
            <a:alphaModFix/>
          </a:blip>
          <a:srcRect b="0" l="0" r="0" t="0"/>
          <a:stretch/>
        </p:blipFill>
        <p:spPr>
          <a:xfrm>
            <a:off x="6950625" y="4177382"/>
            <a:ext cx="4890276" cy="17238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 </a:t>
            </a:r>
            <a:endParaRPr/>
          </a:p>
        </p:txBody>
      </p:sp>
      <p:sp>
        <p:nvSpPr>
          <p:cNvPr id="740" name="Google Shape;740;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אומנם לא קורה כלום למידע אבל אנחנו יכולים לראות שספארק בונה תוכנית לאיך הוא יריץ את זה על גבי הcluster ע''י הסתכלות בexplain.</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741" name="Google Shape;741;p34"/>
          <p:cNvPicPr preferRelativeResize="0"/>
          <p:nvPr/>
        </p:nvPicPr>
        <p:blipFill rotWithShape="1">
          <a:blip r:embed="rId3">
            <a:alphaModFix/>
          </a:blip>
          <a:srcRect b="0" l="0" r="0" t="0"/>
          <a:stretch/>
        </p:blipFill>
        <p:spPr>
          <a:xfrm>
            <a:off x="756917" y="2936026"/>
            <a:ext cx="5940340" cy="492974"/>
          </a:xfrm>
          <a:prstGeom prst="rect">
            <a:avLst/>
          </a:prstGeom>
          <a:noFill/>
          <a:ln>
            <a:noFill/>
          </a:ln>
        </p:spPr>
      </p:pic>
      <p:pic>
        <p:nvPicPr>
          <p:cNvPr id="742" name="Google Shape;742;p34"/>
          <p:cNvPicPr preferRelativeResize="0"/>
          <p:nvPr/>
        </p:nvPicPr>
        <p:blipFill rotWithShape="1">
          <a:blip r:embed="rId4">
            <a:alphaModFix/>
          </a:blip>
          <a:srcRect b="0" l="0" r="19938" t="0"/>
          <a:stretch/>
        </p:blipFill>
        <p:spPr>
          <a:xfrm>
            <a:off x="756917" y="4001294"/>
            <a:ext cx="8559627" cy="14565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6" name="Shape 746"/>
        <p:cNvGrpSpPr/>
        <p:nvPr/>
      </p:nvGrpSpPr>
      <p:grpSpPr>
        <a:xfrm>
          <a:off x="0" y="0"/>
          <a:ext cx="0" cy="0"/>
          <a:chOff x="0" y="0"/>
          <a:chExt cx="0" cy="0"/>
        </a:xfrm>
      </p:grpSpPr>
      <p:sp>
        <p:nvSpPr>
          <p:cNvPr id="747" name="Google Shape;747;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3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p3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35"/>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Google Shape;751;p35"/>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Example </a:t>
            </a:r>
            <a:endParaRPr sz="5400"/>
          </a:p>
        </p:txBody>
      </p:sp>
      <p:grpSp>
        <p:nvGrpSpPr>
          <p:cNvPr id="752" name="Google Shape;752;p35"/>
          <p:cNvGrpSpPr/>
          <p:nvPr/>
        </p:nvGrpSpPr>
        <p:grpSpPr>
          <a:xfrm>
            <a:off x="1188720" y="73152"/>
            <a:ext cx="1178966" cy="232963"/>
            <a:chOff x="5422392" y="64008"/>
            <a:chExt cx="1178966" cy="232963"/>
          </a:xfrm>
        </p:grpSpPr>
        <p:sp>
          <p:nvSpPr>
            <p:cNvPr id="753" name="Google Shape;753;p35"/>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35"/>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35"/>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35"/>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7" name="Google Shape;757;p35"/>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35"/>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35"/>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35"/>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35"/>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35"/>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35"/>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 name="Google Shape;764;p35"/>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35"/>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 name="Google Shape;766;p35"/>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 name="Google Shape;767;p35"/>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35"/>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35"/>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0" name="Google Shape;770;p35"/>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Google Shape;771;p35"/>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 name="Google Shape;772;p35"/>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73" name="Google Shape;773;p35"/>
          <p:cNvSpPr txBox="1"/>
          <p:nvPr>
            <p:ph idx="1" type="body"/>
          </p:nvPr>
        </p:nvSpPr>
        <p:spPr>
          <a:xfrm>
            <a:off x="5645311" y="-4"/>
            <a:ext cx="6546689" cy="6858003"/>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מזל טוב, עכשיו קראתם את הexplain plan הראשון שלכם.</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זה קצת מוזר לקרוא אותם, אבל פשוט צריך להתרגל...</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אתם יכולים לקרוא את הexplain plan  מלמעלה למטה (הלמעלה זה בעצם התוצאה הסופית בעוד הסוף בתוכנית זה המקור של המידע).</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במקרה הזה, תסתכלו על מילות המפתח הראשונות. (תראו sort, exchange, fileScan).</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זה בגלל שsort הוא בעצם wide transformation כי שורות מסוימות יצטרכו להיות מושוות לשורות אחרות.</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אל תדאגו יותר מידי עכשיו מלהבין את הexplain plan, זה יכול להיות פשוט עוד כלי לדבג ולשפר את הידע שלכם ככל שאתם מתקדמים עם ספארק.</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7" name="Shape 777"/>
        <p:cNvGrpSpPr/>
        <p:nvPr/>
      </p:nvGrpSpPr>
      <p:grpSpPr>
        <a:xfrm>
          <a:off x="0" y="0"/>
          <a:ext cx="0" cy="0"/>
          <a:chOff x="0" y="0"/>
          <a:chExt cx="0" cy="0"/>
        </a:xfrm>
      </p:grpSpPr>
      <p:sp>
        <p:nvSpPr>
          <p:cNvPr id="778" name="Google Shape;778;p36"/>
          <p:cNvSpPr txBox="1"/>
          <p:nvPr>
            <p:ph type="title"/>
          </p:nvPr>
        </p:nvSpPr>
        <p:spPr>
          <a:xfrm>
            <a:off x="1913468" y="365125"/>
            <a:ext cx="944033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DataFrames and SQL</a:t>
            </a:r>
            <a:endParaRPr sz="5400"/>
          </a:p>
        </p:txBody>
      </p:sp>
      <p:sp>
        <p:nvSpPr>
          <p:cNvPr id="779" name="Google Shape;779;p36"/>
          <p:cNvSpPr/>
          <p:nvPr/>
        </p:nvSpPr>
        <p:spPr>
          <a:xfrm>
            <a:off x="0" y="0"/>
            <a:ext cx="126124"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80" name="Google Shape;780;p36"/>
          <p:cNvPicPr preferRelativeResize="0"/>
          <p:nvPr/>
        </p:nvPicPr>
        <p:blipFill rotWithShape="1">
          <a:blip r:embed="rId3">
            <a:alphaModFix/>
          </a:blip>
          <a:srcRect b="0" l="0" r="0" t="0"/>
          <a:stretch/>
        </p:blipFill>
        <p:spPr>
          <a:xfrm>
            <a:off x="628136" y="5141130"/>
            <a:ext cx="8261148" cy="475016"/>
          </a:xfrm>
          <a:prstGeom prst="rect">
            <a:avLst/>
          </a:prstGeom>
          <a:noFill/>
          <a:ln>
            <a:noFill/>
          </a:ln>
        </p:spPr>
      </p:pic>
      <p:sp>
        <p:nvSpPr>
          <p:cNvPr id="781" name="Google Shape;781;p36"/>
          <p:cNvSpPr txBox="1"/>
          <p:nvPr>
            <p:ph idx="1" type="body"/>
          </p:nvPr>
        </p:nvSpPr>
        <p:spPr>
          <a:xfrm>
            <a:off x="838200" y="2141537"/>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כמו שהשתמשנו בטרנספורמציות על DataFrames, אנחנו יכולים להתשמש באותן טרנספורמציות בSQL.</a:t>
            </a:r>
            <a:endParaRPr/>
          </a:p>
          <a:p>
            <a:pPr indent="-228600" lvl="0" marL="228600" rtl="1" algn="r">
              <a:lnSpc>
                <a:spcPct val="90000"/>
              </a:lnSpc>
              <a:spcBef>
                <a:spcPts val="1000"/>
              </a:spcBef>
              <a:spcAft>
                <a:spcPts val="0"/>
              </a:spcAft>
              <a:buClr>
                <a:schemeClr val="dk1"/>
              </a:buClr>
              <a:buSzPts val="2800"/>
              <a:buChar char="•"/>
            </a:pPr>
            <a:r>
              <a:rPr lang="en-US"/>
              <a:t>אין הבדל בביצועים בין שימוש בSQL לבין שימוש בDataFrames.</a:t>
            </a:r>
            <a:endParaRPr/>
          </a:p>
          <a:p>
            <a:pPr indent="-228600" lvl="0" marL="228600" rtl="1" algn="r">
              <a:lnSpc>
                <a:spcPct val="90000"/>
              </a:lnSpc>
              <a:spcBef>
                <a:spcPts val="1000"/>
              </a:spcBef>
              <a:spcAft>
                <a:spcPts val="0"/>
              </a:spcAft>
              <a:buClr>
                <a:schemeClr val="dk1"/>
              </a:buClr>
              <a:buSzPts val="2800"/>
              <a:buChar char="•"/>
            </a:pPr>
            <a:r>
              <a:rPr lang="en-US"/>
              <a:t>עם Spark SQL, אתם יכולים לרשום כל DataFrame כטבלה או טבלה זמנית ורק אז אתם תוכלו לתשאל את ה"טבלה" הזאת עם SQL.</a:t>
            </a:r>
            <a:endParaRPr/>
          </a:p>
          <a:p>
            <a:pPr indent="-228600" lvl="0" marL="228600" rtl="1" algn="r">
              <a:lnSpc>
                <a:spcPct val="90000"/>
              </a:lnSpc>
              <a:spcBef>
                <a:spcPts val="1000"/>
              </a:spcBef>
              <a:spcAft>
                <a:spcPts val="0"/>
              </a:spcAft>
              <a:buClr>
                <a:schemeClr val="dk1"/>
              </a:buClr>
              <a:buSzPts val="2800"/>
              <a:buChar char="•"/>
            </a:pPr>
            <a:r>
              <a:rPr lang="en-US"/>
              <a:t>אתם יכולים לעשות זאת בעזרת הפקודה הבאה: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5" name="Shape 785"/>
        <p:cNvGrpSpPr/>
        <p:nvPr/>
      </p:nvGrpSpPr>
      <p:grpSpPr>
        <a:xfrm>
          <a:off x="0" y="0"/>
          <a:ext cx="0" cy="0"/>
          <a:chOff x="0" y="0"/>
          <a:chExt cx="0" cy="0"/>
        </a:xfrm>
      </p:grpSpPr>
      <p:sp>
        <p:nvSpPr>
          <p:cNvPr id="786" name="Google Shape;786;p3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 name="Google Shape;787;p37"/>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p37"/>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 name="Google Shape;789;p37"/>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 name="Google Shape;790;p37"/>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DataFrames and SQL</a:t>
            </a:r>
            <a:endParaRPr sz="5400"/>
          </a:p>
        </p:txBody>
      </p:sp>
      <p:grpSp>
        <p:nvGrpSpPr>
          <p:cNvPr id="791" name="Google Shape;791;p37"/>
          <p:cNvGrpSpPr/>
          <p:nvPr/>
        </p:nvGrpSpPr>
        <p:grpSpPr>
          <a:xfrm>
            <a:off x="1188720" y="73152"/>
            <a:ext cx="1178966" cy="232963"/>
            <a:chOff x="5422392" y="64008"/>
            <a:chExt cx="1178966" cy="232963"/>
          </a:xfrm>
        </p:grpSpPr>
        <p:sp>
          <p:nvSpPr>
            <p:cNvPr id="792" name="Google Shape;792;p37"/>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37"/>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37"/>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37"/>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 name="Google Shape;796;p37"/>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37"/>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37"/>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37"/>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0" name="Google Shape;800;p37"/>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37"/>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 name="Google Shape;802;p37"/>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 name="Google Shape;803;p37"/>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 name="Google Shape;804;p37"/>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 name="Google Shape;805;p37"/>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6" name="Google Shape;806;p37"/>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7" name="Google Shape;807;p37"/>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 name="Google Shape;808;p37"/>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 name="Google Shape;809;p37"/>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 name="Google Shape;810;p37"/>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1" name="Google Shape;811;p37"/>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12" name="Google Shape;812;p37"/>
          <p:cNvSpPr txBox="1"/>
          <p:nvPr>
            <p:ph idx="1" type="body"/>
          </p:nvPr>
        </p:nvSpPr>
        <p:spPr>
          <a:xfrm>
            <a:off x="5653227" y="0"/>
            <a:ext cx="6535725" cy="685800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עכשיו אנחנו יכולים לתשאל את המידע שלנו בSQL.</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בשביל לעשות זאת אנחנו נשתמש בפונקציה spark.sql (תזכרו שspark זה בעצם הSparkSession שלנו).</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התוצאה של spark.sql היא DataFrame.</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בעזרת התכונה הזאת אתם יכולים להגדיר את הטרנספורמציות שלכם באופן שהכי נוח לכם בכל נקודת זמן בלי לאבד מהיעילות.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בשביל להראות שספארק מריץ SQL ופונקציות על DataFrames באופו אופן, נסתכל על התוכניות הבאות.</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6" name="Shape 816"/>
        <p:cNvGrpSpPr/>
        <p:nvPr/>
      </p:nvGrpSpPr>
      <p:grpSpPr>
        <a:xfrm>
          <a:off x="0" y="0"/>
          <a:ext cx="0" cy="0"/>
          <a:chOff x="0" y="0"/>
          <a:chExt cx="0" cy="0"/>
        </a:xfrm>
      </p:grpSpPr>
      <p:sp>
        <p:nvSpPr>
          <p:cNvPr id="817" name="Google Shape;817;p38"/>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38"/>
          <p:cNvSpPr txBox="1"/>
          <p:nvPr>
            <p:ph type="title"/>
          </p:nvPr>
        </p:nvSpPr>
        <p:spPr>
          <a:xfrm>
            <a:off x="600766" y="667347"/>
            <a:ext cx="3888999" cy="3072393"/>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5600"/>
              <a:buFont typeface="Calibri"/>
              <a:buNone/>
            </a:pPr>
            <a:r>
              <a:rPr lang="en-US" sz="5600"/>
              <a:t>DataFrames and SQL</a:t>
            </a:r>
            <a:br>
              <a:rPr lang="en-US" sz="5600"/>
            </a:br>
            <a:br>
              <a:rPr lang="en-US" sz="5600"/>
            </a:br>
            <a:r>
              <a:rPr lang="en-US" sz="2700"/>
              <a:t>התוכניות אותו דבר:</a:t>
            </a:r>
            <a:endParaRPr sz="2700"/>
          </a:p>
        </p:txBody>
      </p:sp>
      <p:sp>
        <p:nvSpPr>
          <p:cNvPr id="819" name="Google Shape;819;p3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20" name="Google Shape;820;p38"/>
          <p:cNvGrpSpPr/>
          <p:nvPr/>
        </p:nvGrpSpPr>
        <p:grpSpPr>
          <a:xfrm>
            <a:off x="1188720" y="73152"/>
            <a:ext cx="1178966" cy="232963"/>
            <a:chOff x="7763256" y="73152"/>
            <a:chExt cx="1178966" cy="232963"/>
          </a:xfrm>
        </p:grpSpPr>
        <p:sp>
          <p:nvSpPr>
            <p:cNvPr id="821" name="Google Shape;821;p38"/>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38"/>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 name="Google Shape;823;p38"/>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38"/>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38"/>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38"/>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38"/>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8" name="Google Shape;828;p38"/>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38"/>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38"/>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p38"/>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38"/>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 name="Google Shape;833;p38"/>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38"/>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p38"/>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38"/>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38"/>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38"/>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38"/>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38"/>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841" name="Google Shape;841;p38"/>
          <p:cNvPicPr preferRelativeResize="0"/>
          <p:nvPr/>
        </p:nvPicPr>
        <p:blipFill rotWithShape="1">
          <a:blip r:embed="rId3">
            <a:alphaModFix/>
          </a:blip>
          <a:srcRect b="0" l="0" r="0" t="0"/>
          <a:stretch/>
        </p:blipFill>
        <p:spPr>
          <a:xfrm>
            <a:off x="868202" y="4100972"/>
            <a:ext cx="11010556" cy="2449847"/>
          </a:xfrm>
          <a:prstGeom prst="rect">
            <a:avLst/>
          </a:prstGeom>
          <a:noFill/>
          <a:ln>
            <a:noFill/>
          </a:ln>
        </p:spPr>
      </p:pic>
      <p:sp>
        <p:nvSpPr>
          <p:cNvPr id="842" name="Google Shape;842;p38"/>
          <p:cNvSpPr/>
          <p:nvPr/>
        </p:nvSpPr>
        <p:spPr>
          <a:xfrm>
            <a:off x="-1" y="3233650"/>
            <a:ext cx="606972" cy="36243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43" name="Google Shape;843;p38"/>
          <p:cNvPicPr preferRelativeResize="0"/>
          <p:nvPr>
            <p:ph idx="1" type="body"/>
          </p:nvPr>
        </p:nvPicPr>
        <p:blipFill rotWithShape="1">
          <a:blip r:embed="rId4">
            <a:alphaModFix/>
          </a:blip>
          <a:srcRect b="0" l="0" r="0" t="0"/>
          <a:stretch/>
        </p:blipFill>
        <p:spPr>
          <a:xfrm>
            <a:off x="4757202" y="132379"/>
            <a:ext cx="7137142" cy="383621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DataFrames and SQL</a:t>
            </a:r>
            <a:endParaRPr/>
          </a:p>
        </p:txBody>
      </p:sp>
      <p:sp>
        <p:nvSpPr>
          <p:cNvPr id="849" name="Google Shape;849;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יש מאות טרנספורמציות שאתם יכולים להתשמש בהן כדי לפתור את הבעיות שלכם.</a:t>
            </a:r>
            <a:endParaRPr/>
          </a:p>
          <a:p>
            <a:pPr indent="-228600" lvl="0" marL="228600" rtl="1" algn="r">
              <a:lnSpc>
                <a:spcPct val="90000"/>
              </a:lnSpc>
              <a:spcBef>
                <a:spcPts val="1000"/>
              </a:spcBef>
              <a:spcAft>
                <a:spcPts val="0"/>
              </a:spcAft>
              <a:buClr>
                <a:schemeClr val="dk1"/>
              </a:buClr>
              <a:buSzPts val="2800"/>
              <a:buChar char="•"/>
            </a:pPr>
            <a:r>
              <a:rPr lang="en-US"/>
              <a:t>בואו נמצא את 5 מדינות היעד הכי נפוצות:</a:t>
            </a:r>
            <a:endParaRPr/>
          </a:p>
        </p:txBody>
      </p:sp>
      <p:pic>
        <p:nvPicPr>
          <p:cNvPr id="850" name="Google Shape;850;p39"/>
          <p:cNvPicPr preferRelativeResize="0"/>
          <p:nvPr/>
        </p:nvPicPr>
        <p:blipFill rotWithShape="1">
          <a:blip r:embed="rId3">
            <a:alphaModFix/>
          </a:blip>
          <a:srcRect b="0" l="0" r="0" t="0"/>
          <a:stretch/>
        </p:blipFill>
        <p:spPr>
          <a:xfrm>
            <a:off x="708399" y="3336775"/>
            <a:ext cx="6315956" cy="27816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4" name="Shape 854"/>
        <p:cNvGrpSpPr/>
        <p:nvPr/>
      </p:nvGrpSpPr>
      <p:grpSpPr>
        <a:xfrm>
          <a:off x="0" y="0"/>
          <a:ext cx="0" cy="0"/>
          <a:chOff x="0" y="0"/>
          <a:chExt cx="0" cy="0"/>
        </a:xfrm>
      </p:grpSpPr>
      <p:sp>
        <p:nvSpPr>
          <p:cNvPr id="855" name="Google Shape;855;p40"/>
          <p:cNvSpPr/>
          <p:nvPr/>
        </p:nvSpPr>
        <p:spPr>
          <a:xfrm>
            <a:off x="-1"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Google Shape;856;p40"/>
          <p:cNvSpPr txBox="1"/>
          <p:nvPr>
            <p:ph type="title"/>
          </p:nvPr>
        </p:nvSpPr>
        <p:spPr>
          <a:xfrm>
            <a:off x="1219785" y="196600"/>
            <a:ext cx="4424430" cy="20157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DataFrames and SQL</a:t>
            </a:r>
            <a:endParaRPr sz="4000"/>
          </a:p>
        </p:txBody>
      </p:sp>
      <p:sp>
        <p:nvSpPr>
          <p:cNvPr id="857" name="Google Shape;857;p40"/>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58" name="Google Shape;858;p40"/>
          <p:cNvPicPr preferRelativeResize="0"/>
          <p:nvPr/>
        </p:nvPicPr>
        <p:blipFill rotWithShape="1">
          <a:blip r:embed="rId3">
            <a:alphaModFix/>
          </a:blip>
          <a:srcRect b="0" l="0" r="0" t="0"/>
          <a:stretch/>
        </p:blipFill>
        <p:spPr>
          <a:xfrm>
            <a:off x="981516" y="4019206"/>
            <a:ext cx="10228659" cy="1943444"/>
          </a:xfrm>
          <a:prstGeom prst="rect">
            <a:avLst/>
          </a:prstGeom>
          <a:noFill/>
          <a:ln>
            <a:noFill/>
          </a:ln>
          <a:effectLst>
            <a:outerShdw blurRad="406400" sx="89000" rotWithShape="0" dir="5400000" dist="317500" sy="89000">
              <a:srgbClr val="000000">
                <a:alpha val="14901"/>
              </a:srgbClr>
            </a:outerShdw>
          </a:effectLst>
        </p:spPr>
      </p:pic>
      <p:sp>
        <p:nvSpPr>
          <p:cNvPr id="859" name="Google Shape;859;p40"/>
          <p:cNvSpPr txBox="1"/>
          <p:nvPr>
            <p:ph idx="1" type="body"/>
          </p:nvPr>
        </p:nvSpPr>
        <p:spPr>
          <a:xfrm>
            <a:off x="5754051" y="2408724"/>
            <a:ext cx="5946883" cy="203674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בואו נעשה את אותה דוגמא רק עם DataFrame syntax:</a:t>
            </a:r>
            <a:endParaRPr/>
          </a:p>
          <a:p>
            <a:pPr indent="-101600" lvl="0" marL="22860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4"/>
          <p:cNvSpPr/>
          <p:nvPr/>
        </p:nvSpPr>
        <p:spPr>
          <a:xfrm flipH="1">
            <a:off x="1" y="0"/>
            <a:ext cx="5511704" cy="6858000"/>
          </a:xfrm>
          <a:custGeom>
            <a:rect b="b" l="l" r="r" t="t"/>
            <a:pathLst>
              <a:path extrusionOk="0" h="6886576" w="5511704">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4"/>
          <p:cNvSpPr txBox="1"/>
          <p:nvPr>
            <p:ph type="title"/>
          </p:nvPr>
        </p:nvSpPr>
        <p:spPr>
          <a:xfrm>
            <a:off x="838200" y="713312"/>
            <a:ext cx="4038600" cy="54313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Generics </a:t>
            </a:r>
            <a:endParaRPr/>
          </a:p>
        </p:txBody>
      </p:sp>
      <p:sp>
        <p:nvSpPr>
          <p:cNvPr id="131" name="Google Shape;131;p4"/>
          <p:cNvSpPr txBox="1"/>
          <p:nvPr/>
        </p:nvSpPr>
        <p:spPr>
          <a:xfrm>
            <a:off x="5250383" y="2323762"/>
            <a:ext cx="6445304" cy="1295868"/>
          </a:xfrm>
          <a:prstGeom prst="rect">
            <a:avLst/>
          </a:prstGeom>
          <a:noFill/>
          <a:ln>
            <a:noFill/>
          </a:ln>
        </p:spPr>
        <p:txBody>
          <a:bodyPr anchorCtr="0" anchor="t" bIns="45700" lIns="91425" spcFirstLastPara="1" rIns="91425" wrap="square" tIns="45700">
            <a:spAutoFit/>
          </a:bodyPr>
          <a:lstStyle/>
          <a:p>
            <a:pPr indent="0" lvl="0" marL="0" marR="0" rtl="1" algn="r">
              <a:lnSpc>
                <a:spcPct val="150000"/>
              </a:lnSpc>
              <a:spcBef>
                <a:spcPts val="0"/>
              </a:spcBef>
              <a:spcAft>
                <a:spcPts val="0"/>
              </a:spcAft>
              <a:buNone/>
            </a:pPr>
            <a:r>
              <a:rPr lang="en-US" sz="1800">
                <a:solidFill>
                  <a:schemeClr val="dk1"/>
                </a:solidFill>
                <a:latin typeface="Calibri"/>
                <a:ea typeface="Calibri"/>
                <a:cs typeface="Calibri"/>
                <a:sym typeface="Calibri"/>
              </a:rPr>
              <a:t>Spark יכול להיות משומש כדי להריץ שאילתות sql מבוזרות, יצירת data pipelines, להכניס מידע לתוך DB, להריץ אלגוריתמים של machine learning, לעבוד עם גרפים וdata streams ועוד.</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3" name="Shape 863"/>
        <p:cNvGrpSpPr/>
        <p:nvPr/>
      </p:nvGrpSpPr>
      <p:grpSpPr>
        <a:xfrm>
          <a:off x="0" y="0"/>
          <a:ext cx="0" cy="0"/>
          <a:chOff x="0" y="0"/>
          <a:chExt cx="0" cy="0"/>
        </a:xfrm>
      </p:grpSpPr>
      <p:sp>
        <p:nvSpPr>
          <p:cNvPr id="864" name="Google Shape;864;p4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4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6" name="Google Shape;866;p4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41"/>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41"/>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Conclusion </a:t>
            </a:r>
            <a:endParaRPr sz="5400"/>
          </a:p>
        </p:txBody>
      </p:sp>
      <p:grpSp>
        <p:nvGrpSpPr>
          <p:cNvPr id="869" name="Google Shape;869;p41"/>
          <p:cNvGrpSpPr/>
          <p:nvPr/>
        </p:nvGrpSpPr>
        <p:grpSpPr>
          <a:xfrm>
            <a:off x="1188720" y="73152"/>
            <a:ext cx="1178966" cy="232963"/>
            <a:chOff x="5422392" y="64008"/>
            <a:chExt cx="1178966" cy="232963"/>
          </a:xfrm>
        </p:grpSpPr>
        <p:sp>
          <p:nvSpPr>
            <p:cNvPr id="870" name="Google Shape;870;p41"/>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Google Shape;871;p41"/>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41"/>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41"/>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4" name="Google Shape;874;p41"/>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p41"/>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41"/>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41"/>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8" name="Google Shape;878;p41"/>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9" name="Google Shape;879;p41"/>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41"/>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Google Shape;881;p41"/>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2" name="Google Shape;882;p41"/>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3" name="Google Shape;883;p41"/>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4" name="Google Shape;884;p41"/>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5" name="Google Shape;885;p41"/>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6" name="Google Shape;886;p41"/>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41"/>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Google Shape;888;p41"/>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9" name="Google Shape;889;p41"/>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90" name="Google Shape;890;p41"/>
          <p:cNvSpPr txBox="1"/>
          <p:nvPr>
            <p:ph idx="1" type="body"/>
          </p:nvPr>
        </p:nvSpPr>
        <p:spPr>
          <a:xfrm>
            <a:off x="5653227" y="499833"/>
            <a:ext cx="6326649"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עד עכשיו דיברנו על:</a:t>
            </a:r>
            <a:endParaRPr/>
          </a:p>
          <a:p>
            <a:pPr indent="-228600" lvl="1" marL="685800" rtl="1" algn="r">
              <a:lnSpc>
                <a:spcPct val="90000"/>
              </a:lnSpc>
              <a:spcBef>
                <a:spcPts val="500"/>
              </a:spcBef>
              <a:spcAft>
                <a:spcPts val="0"/>
              </a:spcAft>
              <a:buClr>
                <a:schemeClr val="dk1"/>
              </a:buClr>
              <a:buSzPts val="2200"/>
              <a:buChar char="•"/>
            </a:pPr>
            <a:r>
              <a:rPr lang="en-US" sz="2200"/>
              <a:t> transformations וactions.</a:t>
            </a:r>
            <a:endParaRPr sz="2200"/>
          </a:p>
          <a:p>
            <a:pPr indent="-228600" lvl="1" marL="685800" rtl="1" algn="r">
              <a:lnSpc>
                <a:spcPct val="90000"/>
              </a:lnSpc>
              <a:spcBef>
                <a:spcPts val="500"/>
              </a:spcBef>
              <a:spcAft>
                <a:spcPts val="0"/>
              </a:spcAft>
              <a:buClr>
                <a:schemeClr val="dk1"/>
              </a:buClr>
              <a:buSzPts val="2200"/>
              <a:buChar char="•"/>
            </a:pPr>
            <a:r>
              <a:rPr lang="en-US" sz="2200"/>
              <a:t>Spark lazy execution.</a:t>
            </a:r>
            <a:endParaRPr/>
          </a:p>
          <a:p>
            <a:pPr indent="-228600" lvl="1" marL="685800" rtl="1" algn="r">
              <a:lnSpc>
                <a:spcPct val="90000"/>
              </a:lnSpc>
              <a:spcBef>
                <a:spcPts val="500"/>
              </a:spcBef>
              <a:spcAft>
                <a:spcPts val="0"/>
              </a:spcAft>
              <a:buClr>
                <a:schemeClr val="dk1"/>
              </a:buClr>
              <a:buSzPts val="2200"/>
              <a:buChar char="•"/>
            </a:pPr>
            <a:r>
              <a:rPr lang="en-US" sz="2200"/>
              <a:t>Partitions.</a:t>
            </a:r>
            <a:endParaRPr/>
          </a:p>
          <a:p>
            <a:pPr indent="0" lvl="1" marL="457200" rtl="1" algn="r">
              <a:lnSpc>
                <a:spcPct val="90000"/>
              </a:lnSpc>
              <a:spcBef>
                <a:spcPts val="500"/>
              </a:spcBef>
              <a:spcAft>
                <a:spcPts val="0"/>
              </a:spcAft>
              <a:buClr>
                <a:schemeClr val="dk1"/>
              </a:buClr>
              <a:buSzPts val="2200"/>
              <a:buNone/>
            </a:pPr>
            <a:r>
              <a:t/>
            </a:r>
            <a:endParaRPr sz="2200"/>
          </a:p>
          <a:p>
            <a:pPr indent="0" lvl="1" marL="457200" rtl="1" algn="r">
              <a:lnSpc>
                <a:spcPct val="90000"/>
              </a:lnSpc>
              <a:spcBef>
                <a:spcPts val="5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בחלק הבא נסתכל על הecosystem של ספארק ונגלה פונקציונליות מורכבת יותר של ספארק (מstreaming לmachine learning).</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4" name="Shape 894"/>
        <p:cNvGrpSpPr/>
        <p:nvPr/>
      </p:nvGrpSpPr>
      <p:grpSpPr>
        <a:xfrm>
          <a:off x="0" y="0"/>
          <a:ext cx="0" cy="0"/>
          <a:chOff x="0" y="0"/>
          <a:chExt cx="0" cy="0"/>
        </a:xfrm>
      </p:grpSpPr>
      <p:sp>
        <p:nvSpPr>
          <p:cNvPr id="895" name="Google Shape;895;g13a918f1f8a_0_0"/>
          <p:cNvSpPr/>
          <p:nvPr/>
        </p:nvSpPr>
        <p:spPr>
          <a:xfrm>
            <a:off x="0" y="-1"/>
            <a:ext cx="12191700" cy="685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g13a918f1f8a_0_0"/>
          <p:cNvSpPr/>
          <p:nvPr/>
        </p:nvSpPr>
        <p:spPr>
          <a:xfrm>
            <a:off x="305" y="0"/>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g13a918f1f8a_0_0"/>
          <p:cNvSpPr txBox="1"/>
          <p:nvPr>
            <p:ph type="title"/>
          </p:nvPr>
        </p:nvSpPr>
        <p:spPr>
          <a:xfrm>
            <a:off x="6554162" y="672282"/>
            <a:ext cx="4806000" cy="1297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latin typeface="Calibri"/>
                <a:ea typeface="Calibri"/>
                <a:cs typeface="Calibri"/>
                <a:sym typeface="Calibri"/>
              </a:rPr>
              <a:t>Exercise</a:t>
            </a:r>
            <a:endParaRPr/>
          </a:p>
        </p:txBody>
      </p:sp>
      <p:pic>
        <p:nvPicPr>
          <p:cNvPr descr="Gymnast - Floor Routine" id="898" name="Google Shape;898;g13a918f1f8a_0_0"/>
          <p:cNvPicPr preferRelativeResize="0"/>
          <p:nvPr/>
        </p:nvPicPr>
        <p:blipFill rotWithShape="1">
          <a:blip r:embed="rId3">
            <a:alphaModFix/>
          </a:blip>
          <a:srcRect b="0" l="0" r="0" t="0"/>
          <a:stretch/>
        </p:blipFill>
        <p:spPr>
          <a:xfrm>
            <a:off x="340470" y="1815320"/>
            <a:ext cx="4141760" cy="4137064"/>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899" name="Google Shape;899;g13a918f1f8a_0_0"/>
          <p:cNvGrpSpPr/>
          <p:nvPr/>
        </p:nvGrpSpPr>
        <p:grpSpPr>
          <a:xfrm>
            <a:off x="-9754" y="-5977"/>
            <a:ext cx="6244176" cy="6863979"/>
            <a:chOff x="-5196" y="-5977"/>
            <a:chExt cx="6244176" cy="6863979"/>
          </a:xfrm>
        </p:grpSpPr>
        <p:sp>
          <p:nvSpPr>
            <p:cNvPr id="900" name="Google Shape;900;g13a918f1f8a_0_0"/>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g13a918f1f8a_0_0"/>
            <p:cNvSpPr/>
            <p:nvPr/>
          </p:nvSpPr>
          <p:spPr>
            <a:xfrm flipH="1">
              <a:off x="-5196" y="1"/>
              <a:ext cx="6170617"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g13a918f1f8a_0_0"/>
            <p:cNvSpPr/>
            <p:nvPr/>
          </p:nvSpPr>
          <p:spPr>
            <a:xfrm flipH="1">
              <a:off x="5717" y="-5977"/>
              <a:ext cx="6233263"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03" name="Google Shape;903;g13a918f1f8a_0_0"/>
          <p:cNvSpPr txBox="1"/>
          <p:nvPr/>
        </p:nvSpPr>
        <p:spPr>
          <a:xfrm>
            <a:off x="6625300" y="2135425"/>
            <a:ext cx="383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7" name="Shape 907"/>
        <p:cNvGrpSpPr/>
        <p:nvPr/>
      </p:nvGrpSpPr>
      <p:grpSpPr>
        <a:xfrm>
          <a:off x="0" y="0"/>
          <a:ext cx="0" cy="0"/>
          <a:chOff x="0" y="0"/>
          <a:chExt cx="0" cy="0"/>
        </a:xfrm>
      </p:grpSpPr>
      <p:sp>
        <p:nvSpPr>
          <p:cNvPr id="908" name="Google Shape;908;p4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 name="Google Shape;909;p42"/>
          <p:cNvSpPr/>
          <p:nvPr/>
        </p:nvSpPr>
        <p:spPr>
          <a:xfrm>
            <a:off x="-1" y="1"/>
            <a:ext cx="65987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0" name="Google Shape;910;p42"/>
          <p:cNvSpPr txBox="1"/>
          <p:nvPr>
            <p:ph type="title"/>
          </p:nvPr>
        </p:nvSpPr>
        <p:spPr>
          <a:xfrm>
            <a:off x="1166648" y="679927"/>
            <a:ext cx="5064470" cy="2270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Spark </a:t>
            </a:r>
            <a:endParaRPr/>
          </a:p>
        </p:txBody>
      </p:sp>
      <p:sp>
        <p:nvSpPr>
          <p:cNvPr id="911" name="Google Shape;911;p4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12" name="Google Shape;912;p42"/>
          <p:cNvGrpSpPr/>
          <p:nvPr/>
        </p:nvGrpSpPr>
        <p:grpSpPr>
          <a:xfrm>
            <a:off x="1188720" y="73152"/>
            <a:ext cx="1178966" cy="232963"/>
            <a:chOff x="7763256" y="73152"/>
            <a:chExt cx="1178966" cy="232963"/>
          </a:xfrm>
        </p:grpSpPr>
        <p:sp>
          <p:nvSpPr>
            <p:cNvPr id="913" name="Google Shape;913;p42"/>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4" name="Google Shape;914;p42"/>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5" name="Google Shape;915;p42"/>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6" name="Google Shape;916;p42"/>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42"/>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Google Shape;918;p42"/>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42"/>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42"/>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42"/>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42"/>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42"/>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42"/>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Google Shape;925;p42"/>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Google Shape;926;p42"/>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42"/>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42"/>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9" name="Google Shape;929;p42"/>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0" name="Google Shape;930;p42"/>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42"/>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2" name="Google Shape;932;p42"/>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CPU with binary numbers and blueprint" id="933" name="Google Shape;933;p42"/>
          <p:cNvPicPr preferRelativeResize="0"/>
          <p:nvPr/>
        </p:nvPicPr>
        <p:blipFill rotWithShape="1">
          <a:blip r:embed="rId3">
            <a:alphaModFix/>
          </a:blip>
          <a:srcRect b="-1" l="2850" r="0" t="0"/>
          <a:stretch/>
        </p:blipFill>
        <p:spPr>
          <a:xfrm>
            <a:off x="6606643" y="10"/>
            <a:ext cx="5585357" cy="3233973"/>
          </a:xfrm>
          <a:prstGeom prst="rect">
            <a:avLst/>
          </a:prstGeom>
          <a:noFill/>
          <a:ln>
            <a:noFill/>
          </a:ln>
        </p:spPr>
      </p:pic>
      <p:sp>
        <p:nvSpPr>
          <p:cNvPr id="934" name="Google Shape;934;p42"/>
          <p:cNvSpPr/>
          <p:nvPr/>
        </p:nvSpPr>
        <p:spPr>
          <a:xfrm>
            <a:off x="-1" y="3233982"/>
            <a:ext cx="606972" cy="36240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5" name="Google Shape;935;p42"/>
          <p:cNvSpPr txBox="1"/>
          <p:nvPr>
            <p:ph idx="1" type="body"/>
          </p:nvPr>
        </p:nvSpPr>
        <p:spPr>
          <a:xfrm>
            <a:off x="1166649" y="3540334"/>
            <a:ext cx="10350062" cy="302600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100"/>
              <a:buChar char="•"/>
            </a:pPr>
            <a:r>
              <a:rPr lang="en-US" sz="2100"/>
              <a:t>בחלק הזה נציג סקירה נוספת של אפשרויות נוספות לשימוש בספארק:</a:t>
            </a:r>
            <a:endParaRPr/>
          </a:p>
          <a:p>
            <a:pPr indent="-228600" lvl="1" marL="685800" rtl="1" algn="r">
              <a:lnSpc>
                <a:spcPct val="90000"/>
              </a:lnSpc>
              <a:spcBef>
                <a:spcPts val="500"/>
              </a:spcBef>
              <a:spcAft>
                <a:spcPts val="0"/>
              </a:spcAft>
              <a:buClr>
                <a:schemeClr val="dk1"/>
              </a:buClr>
              <a:buSzPts val="2100"/>
              <a:buChar char="•"/>
            </a:pPr>
            <a:r>
              <a:rPr lang="en-US" sz="2100"/>
              <a:t>Datasets: type-safe APIs for structured data</a:t>
            </a:r>
            <a:endParaRPr/>
          </a:p>
          <a:p>
            <a:pPr indent="-228600" lvl="1" marL="685800" rtl="1" algn="r">
              <a:lnSpc>
                <a:spcPct val="90000"/>
              </a:lnSpc>
              <a:spcBef>
                <a:spcPts val="500"/>
              </a:spcBef>
              <a:spcAft>
                <a:spcPts val="0"/>
              </a:spcAft>
              <a:buClr>
                <a:schemeClr val="dk1"/>
              </a:buClr>
              <a:buSzPts val="2100"/>
              <a:buChar char="•"/>
            </a:pPr>
            <a:r>
              <a:rPr lang="en-US" sz="2100"/>
              <a:t>Structured Streaming</a:t>
            </a:r>
            <a:endParaRPr/>
          </a:p>
          <a:p>
            <a:pPr indent="-228600" lvl="1" marL="685800" rtl="1" algn="r">
              <a:lnSpc>
                <a:spcPct val="90000"/>
              </a:lnSpc>
              <a:spcBef>
                <a:spcPts val="500"/>
              </a:spcBef>
              <a:spcAft>
                <a:spcPts val="0"/>
              </a:spcAft>
              <a:buClr>
                <a:schemeClr val="dk1"/>
              </a:buClr>
              <a:buSzPts val="2100"/>
              <a:buChar char="•"/>
            </a:pPr>
            <a:r>
              <a:rPr lang="en-US" sz="2100"/>
              <a:t>Machine learning</a:t>
            </a:r>
            <a:endParaRPr/>
          </a:p>
          <a:p>
            <a:pPr indent="-228600" lvl="1" marL="685800" rtl="1" algn="r">
              <a:lnSpc>
                <a:spcPct val="90000"/>
              </a:lnSpc>
              <a:spcBef>
                <a:spcPts val="500"/>
              </a:spcBef>
              <a:spcAft>
                <a:spcPts val="0"/>
              </a:spcAft>
              <a:buClr>
                <a:schemeClr val="dk1"/>
              </a:buClr>
              <a:buSzPts val="2100"/>
              <a:buChar char="•"/>
            </a:pPr>
            <a:r>
              <a:rPr lang="en-US" sz="2100"/>
              <a:t>RDD</a:t>
            </a:r>
            <a:endParaRPr/>
          </a:p>
          <a:p>
            <a:pPr indent="0" lvl="1" marL="457200" rtl="1" algn="r">
              <a:lnSpc>
                <a:spcPct val="90000"/>
              </a:lnSpc>
              <a:spcBef>
                <a:spcPts val="500"/>
              </a:spcBef>
              <a:spcAft>
                <a:spcPts val="0"/>
              </a:spcAft>
              <a:buClr>
                <a:schemeClr val="dk1"/>
              </a:buClr>
              <a:buSzPts val="2100"/>
              <a:buNone/>
            </a:pPr>
            <a:r>
              <a:t/>
            </a:r>
            <a:endParaRPr sz="2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9" name="Shape 939"/>
        <p:cNvGrpSpPr/>
        <p:nvPr/>
      </p:nvGrpSpPr>
      <p:grpSpPr>
        <a:xfrm>
          <a:off x="0" y="0"/>
          <a:ext cx="0" cy="0"/>
          <a:chOff x="0" y="0"/>
          <a:chExt cx="0" cy="0"/>
        </a:xfrm>
      </p:grpSpPr>
      <p:sp>
        <p:nvSpPr>
          <p:cNvPr id="940" name="Google Shape;940;p4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43"/>
          <p:cNvSpPr/>
          <p:nvPr/>
        </p:nvSpPr>
        <p:spPr>
          <a:xfrm>
            <a:off x="-1" y="1"/>
            <a:ext cx="65987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43"/>
          <p:cNvSpPr txBox="1"/>
          <p:nvPr>
            <p:ph type="title"/>
          </p:nvPr>
        </p:nvSpPr>
        <p:spPr>
          <a:xfrm>
            <a:off x="1166648" y="679927"/>
            <a:ext cx="5064470" cy="2270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Datasets: Type-Safe Structured APIs</a:t>
            </a:r>
            <a:endParaRPr/>
          </a:p>
        </p:txBody>
      </p:sp>
      <p:sp>
        <p:nvSpPr>
          <p:cNvPr id="943" name="Google Shape;943;p4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44" name="Google Shape;944;p43"/>
          <p:cNvGrpSpPr/>
          <p:nvPr/>
        </p:nvGrpSpPr>
        <p:grpSpPr>
          <a:xfrm>
            <a:off x="1188720" y="73152"/>
            <a:ext cx="1178966" cy="232963"/>
            <a:chOff x="7763256" y="73152"/>
            <a:chExt cx="1178966" cy="232963"/>
          </a:xfrm>
        </p:grpSpPr>
        <p:sp>
          <p:nvSpPr>
            <p:cNvPr id="945" name="Google Shape;945;p43"/>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6" name="Google Shape;946;p43"/>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7" name="Google Shape;947;p43"/>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8" name="Google Shape;948;p43"/>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9" name="Google Shape;949;p43"/>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0" name="Google Shape;950;p43"/>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1" name="Google Shape;951;p43"/>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2" name="Google Shape;952;p43"/>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p43"/>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43"/>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43"/>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6" name="Google Shape;956;p43"/>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7" name="Google Shape;957;p43"/>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43"/>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9" name="Google Shape;959;p43"/>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0" name="Google Shape;960;p43"/>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43"/>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p43"/>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 name="Google Shape;963;p43"/>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4" name="Google Shape;964;p43"/>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Script של מחשב על-גבי מסך" id="965" name="Google Shape;965;p43"/>
          <p:cNvPicPr preferRelativeResize="0"/>
          <p:nvPr/>
        </p:nvPicPr>
        <p:blipFill rotWithShape="1">
          <a:blip r:embed="rId3">
            <a:alphaModFix/>
          </a:blip>
          <a:srcRect b="8509" l="0" r="-3" t="4744"/>
          <a:stretch/>
        </p:blipFill>
        <p:spPr>
          <a:xfrm>
            <a:off x="6606643" y="10"/>
            <a:ext cx="5585357" cy="3233973"/>
          </a:xfrm>
          <a:prstGeom prst="rect">
            <a:avLst/>
          </a:prstGeom>
          <a:noFill/>
          <a:ln>
            <a:noFill/>
          </a:ln>
        </p:spPr>
      </p:pic>
      <p:sp>
        <p:nvSpPr>
          <p:cNvPr id="966" name="Google Shape;966;p43"/>
          <p:cNvSpPr/>
          <p:nvPr/>
        </p:nvSpPr>
        <p:spPr>
          <a:xfrm>
            <a:off x="-1" y="3233982"/>
            <a:ext cx="606972" cy="36240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43"/>
          <p:cNvSpPr txBox="1"/>
          <p:nvPr>
            <p:ph idx="1" type="body"/>
          </p:nvPr>
        </p:nvSpPr>
        <p:spPr>
          <a:xfrm>
            <a:off x="606972" y="3540334"/>
            <a:ext cx="11484114" cy="302600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100"/>
              <a:buChar char="•"/>
            </a:pPr>
            <a:r>
              <a:rPr lang="en-US" sz="2100"/>
              <a:t>הAPI הראשון שנעבור עליו הוא הtype-safe version של Spark structured API.</a:t>
            </a:r>
            <a:endParaRPr/>
          </a:p>
          <a:p>
            <a:pPr indent="-228600" lvl="0" marL="228600" rtl="1" algn="r">
              <a:lnSpc>
                <a:spcPct val="90000"/>
              </a:lnSpc>
              <a:spcBef>
                <a:spcPts val="1000"/>
              </a:spcBef>
              <a:spcAft>
                <a:spcPts val="0"/>
              </a:spcAft>
              <a:buClr>
                <a:schemeClr val="dk1"/>
              </a:buClr>
              <a:buSzPts val="2100"/>
              <a:buChar char="•"/>
            </a:pPr>
            <a:r>
              <a:rPr lang="en-US" sz="2100"/>
              <a:t>הDataFrame שעברנו עליו קודם הוא distributed collection של אובייקטים מטיפוס Row שיכולים להכיל סוגים שונים של נתונים טבלאיים.</a:t>
            </a:r>
            <a:endParaRPr/>
          </a:p>
          <a:p>
            <a:pPr indent="-228600" lvl="0" marL="228600" rtl="1" algn="r">
              <a:lnSpc>
                <a:spcPct val="90000"/>
              </a:lnSpc>
              <a:spcBef>
                <a:spcPts val="1000"/>
              </a:spcBef>
              <a:spcAft>
                <a:spcPts val="0"/>
              </a:spcAft>
              <a:buClr>
                <a:schemeClr val="dk1"/>
              </a:buClr>
              <a:buSzPts val="2100"/>
              <a:buChar char="•"/>
            </a:pPr>
            <a:r>
              <a:rPr lang="en-US" sz="2100"/>
              <a:t>הDataset API, נותן לכם לשייך Java/Scala class לרשומות של הDF ולעשות עליהם מניפולציות כאילו הם ArrayList (עבור Java) וSeq  (עבור Scala).</a:t>
            </a:r>
            <a:endParaRPr/>
          </a:p>
          <a:p>
            <a:pPr indent="-228600" lvl="0" marL="228600" rtl="1" algn="r">
              <a:lnSpc>
                <a:spcPct val="90000"/>
              </a:lnSpc>
              <a:spcBef>
                <a:spcPts val="1000"/>
              </a:spcBef>
              <a:spcAft>
                <a:spcPts val="0"/>
              </a:spcAft>
              <a:buClr>
                <a:schemeClr val="dk1"/>
              </a:buClr>
              <a:buSzPts val="2100"/>
              <a:buChar char="•"/>
            </a:pPr>
            <a:r>
              <a:rPr lang="en-US" sz="2100"/>
              <a:t>סוגי הclass האפשריים הם JavaBean וcase class בJava וScala בהתאמה.</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1" name="Shape 971"/>
        <p:cNvGrpSpPr/>
        <p:nvPr/>
      </p:nvGrpSpPr>
      <p:grpSpPr>
        <a:xfrm>
          <a:off x="0" y="0"/>
          <a:ext cx="0" cy="0"/>
          <a:chOff x="0" y="0"/>
          <a:chExt cx="0" cy="0"/>
        </a:xfrm>
      </p:grpSpPr>
      <p:sp>
        <p:nvSpPr>
          <p:cNvPr id="972" name="Google Shape;972;p4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3" name="Google Shape;973;p4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4" name="Google Shape;974;p44"/>
          <p:cNvSpPr/>
          <p:nvPr/>
        </p:nvSpPr>
        <p:spPr>
          <a:xfrm>
            <a:off x="606967" y="0"/>
            <a:ext cx="1158503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5" name="Google Shape;975;p44"/>
          <p:cNvSpPr txBox="1"/>
          <p:nvPr>
            <p:ph type="title"/>
          </p:nvPr>
        </p:nvSpPr>
        <p:spPr>
          <a:xfrm>
            <a:off x="1166649" y="721805"/>
            <a:ext cx="10258732" cy="21475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Datasets</a:t>
            </a:r>
            <a:endParaRPr sz="6000"/>
          </a:p>
        </p:txBody>
      </p:sp>
      <p:grpSp>
        <p:nvGrpSpPr>
          <p:cNvPr id="976" name="Google Shape;976;p44"/>
          <p:cNvGrpSpPr/>
          <p:nvPr/>
        </p:nvGrpSpPr>
        <p:grpSpPr>
          <a:xfrm>
            <a:off x="1188720" y="73152"/>
            <a:ext cx="1178966" cy="232963"/>
            <a:chOff x="1188720" y="73152"/>
            <a:chExt cx="1178966" cy="232963"/>
          </a:xfrm>
        </p:grpSpPr>
        <p:sp>
          <p:nvSpPr>
            <p:cNvPr id="977" name="Google Shape;977;p44"/>
            <p:cNvSpPr/>
            <p:nvPr/>
          </p:nvSpPr>
          <p:spPr>
            <a:xfrm>
              <a:off x="168854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8" name="Google Shape;978;p44"/>
            <p:cNvSpPr/>
            <p:nvPr/>
          </p:nvSpPr>
          <p:spPr>
            <a:xfrm>
              <a:off x="168854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44"/>
            <p:cNvSpPr/>
            <p:nvPr/>
          </p:nvSpPr>
          <p:spPr>
            <a:xfrm>
              <a:off x="156358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0" name="Google Shape;980;p44"/>
            <p:cNvSpPr/>
            <p:nvPr/>
          </p:nvSpPr>
          <p:spPr>
            <a:xfrm>
              <a:off x="156358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44"/>
            <p:cNvSpPr/>
            <p:nvPr/>
          </p:nvSpPr>
          <p:spPr>
            <a:xfrm>
              <a:off x="143863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44"/>
            <p:cNvSpPr/>
            <p:nvPr/>
          </p:nvSpPr>
          <p:spPr>
            <a:xfrm>
              <a:off x="143863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44"/>
            <p:cNvSpPr/>
            <p:nvPr/>
          </p:nvSpPr>
          <p:spPr>
            <a:xfrm>
              <a:off x="1313675"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p44"/>
            <p:cNvSpPr/>
            <p:nvPr/>
          </p:nvSpPr>
          <p:spPr>
            <a:xfrm>
              <a:off x="1313675"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44"/>
            <p:cNvSpPr/>
            <p:nvPr/>
          </p:nvSpPr>
          <p:spPr>
            <a:xfrm>
              <a:off x="1188720"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44"/>
            <p:cNvSpPr/>
            <p:nvPr/>
          </p:nvSpPr>
          <p:spPr>
            <a:xfrm>
              <a:off x="1188720"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44"/>
            <p:cNvSpPr/>
            <p:nvPr/>
          </p:nvSpPr>
          <p:spPr>
            <a:xfrm>
              <a:off x="231331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44"/>
            <p:cNvSpPr/>
            <p:nvPr/>
          </p:nvSpPr>
          <p:spPr>
            <a:xfrm>
              <a:off x="231331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44"/>
            <p:cNvSpPr/>
            <p:nvPr/>
          </p:nvSpPr>
          <p:spPr>
            <a:xfrm>
              <a:off x="218836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0" name="Google Shape;990;p44"/>
            <p:cNvSpPr/>
            <p:nvPr/>
          </p:nvSpPr>
          <p:spPr>
            <a:xfrm>
              <a:off x="218836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p44"/>
            <p:cNvSpPr/>
            <p:nvPr/>
          </p:nvSpPr>
          <p:spPr>
            <a:xfrm>
              <a:off x="206340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2" name="Google Shape;992;p44"/>
            <p:cNvSpPr/>
            <p:nvPr/>
          </p:nvSpPr>
          <p:spPr>
            <a:xfrm>
              <a:off x="206340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44"/>
            <p:cNvSpPr/>
            <p:nvPr/>
          </p:nvSpPr>
          <p:spPr>
            <a:xfrm>
              <a:off x="193845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44"/>
            <p:cNvSpPr/>
            <p:nvPr/>
          </p:nvSpPr>
          <p:spPr>
            <a:xfrm>
              <a:off x="193845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44"/>
            <p:cNvSpPr/>
            <p:nvPr/>
          </p:nvSpPr>
          <p:spPr>
            <a:xfrm>
              <a:off x="181349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44"/>
            <p:cNvSpPr/>
            <p:nvPr/>
          </p:nvSpPr>
          <p:spPr>
            <a:xfrm>
              <a:off x="181349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97" name="Google Shape;997;p44"/>
          <p:cNvSpPr/>
          <p:nvPr/>
        </p:nvSpPr>
        <p:spPr>
          <a:xfrm>
            <a:off x="-1" y="3233984"/>
            <a:ext cx="606972" cy="36240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44"/>
          <p:cNvSpPr txBox="1"/>
          <p:nvPr>
            <p:ph idx="1" type="body"/>
          </p:nvPr>
        </p:nvSpPr>
        <p:spPr>
          <a:xfrm>
            <a:off x="679623" y="3509010"/>
            <a:ext cx="11275540" cy="305732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דבר טוב של Datasets הוא שאתם יכולים להשתמש בהם מתי שאתם צריכים\רוצים.</a:t>
            </a:r>
            <a:endParaRPr/>
          </a:p>
          <a:p>
            <a:pPr indent="-228600" lvl="0" marL="228600" rtl="1" algn="r">
              <a:lnSpc>
                <a:spcPct val="90000"/>
              </a:lnSpc>
              <a:spcBef>
                <a:spcPts val="1000"/>
              </a:spcBef>
              <a:spcAft>
                <a:spcPts val="0"/>
              </a:spcAft>
              <a:buClr>
                <a:schemeClr val="dk1"/>
              </a:buClr>
              <a:buSzPts val="2000"/>
              <a:buChar char="•"/>
            </a:pPr>
            <a:r>
              <a:rPr lang="en-US" sz="2000"/>
              <a:t>בדוגמא הבאה נגדיר טיפוס משלנו ונעשה לו מניפולציות בעזרת פונקציות scala (filter וmap).</a:t>
            </a:r>
            <a:endParaRPr/>
          </a:p>
          <a:p>
            <a:pPr indent="-228600" lvl="0" marL="228600" rtl="1" algn="r">
              <a:lnSpc>
                <a:spcPct val="90000"/>
              </a:lnSpc>
              <a:spcBef>
                <a:spcPts val="1000"/>
              </a:spcBef>
              <a:spcAft>
                <a:spcPts val="0"/>
              </a:spcAft>
              <a:buClr>
                <a:schemeClr val="dk1"/>
              </a:buClr>
              <a:buSzPts val="2000"/>
              <a:buChar char="•"/>
            </a:pPr>
            <a:r>
              <a:rPr lang="en-US" sz="2000"/>
              <a:t>אחרי שעשינו את המניפולציות שלנו, ספארק יכול אוטומטית להפוך את אותו בחזרה לDataFrame ואנחנו יכולים להמשיך לעבוד עליו כDataFrame לכל דבר.</a:t>
            </a:r>
            <a:endParaRPr/>
          </a:p>
          <a:p>
            <a:pPr indent="-101600" lvl="0" marL="22860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2" name="Shape 1002"/>
        <p:cNvGrpSpPr/>
        <p:nvPr/>
      </p:nvGrpSpPr>
      <p:grpSpPr>
        <a:xfrm>
          <a:off x="0" y="0"/>
          <a:ext cx="0" cy="0"/>
          <a:chOff x="0" y="0"/>
          <a:chExt cx="0" cy="0"/>
        </a:xfrm>
      </p:grpSpPr>
      <p:sp>
        <p:nvSpPr>
          <p:cNvPr id="1003" name="Google Shape;1003;p4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4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45"/>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45"/>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7" name="Google Shape;1007;p45"/>
          <p:cNvSpPr txBox="1"/>
          <p:nvPr>
            <p:ph type="title"/>
          </p:nvPr>
        </p:nvSpPr>
        <p:spPr>
          <a:xfrm>
            <a:off x="1036685" y="1152144"/>
            <a:ext cx="3794760" cy="307239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solidFill>
                  <a:schemeClr val="dk1"/>
                </a:solidFill>
                <a:latin typeface="Calibri"/>
                <a:ea typeface="Calibri"/>
                <a:cs typeface="Calibri"/>
                <a:sym typeface="Calibri"/>
              </a:rPr>
              <a:t>DataSets</a:t>
            </a:r>
            <a:endParaRPr/>
          </a:p>
        </p:txBody>
      </p:sp>
      <p:grpSp>
        <p:nvGrpSpPr>
          <p:cNvPr id="1008" name="Google Shape;1008;p45"/>
          <p:cNvGrpSpPr/>
          <p:nvPr/>
        </p:nvGrpSpPr>
        <p:grpSpPr>
          <a:xfrm>
            <a:off x="1188720" y="73152"/>
            <a:ext cx="1178966" cy="232963"/>
            <a:chOff x="7763256" y="73152"/>
            <a:chExt cx="1178966" cy="232963"/>
          </a:xfrm>
        </p:grpSpPr>
        <p:sp>
          <p:nvSpPr>
            <p:cNvPr id="1009" name="Google Shape;1009;p45"/>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0" name="Google Shape;1010;p45"/>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1" name="Google Shape;1011;p45"/>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2" name="Google Shape;1012;p45"/>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p45"/>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p45"/>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45"/>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6" name="Google Shape;1016;p45"/>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7" name="Google Shape;1017;p45"/>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Google Shape;1018;p45"/>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Google Shape;1019;p45"/>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Google Shape;1020;p45"/>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45"/>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45"/>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45"/>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45"/>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45"/>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6" name="Google Shape;1026;p45"/>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45"/>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45"/>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029" name="Google Shape;1029;p45"/>
          <p:cNvPicPr preferRelativeResize="0"/>
          <p:nvPr>
            <p:ph idx="1" type="body"/>
          </p:nvPr>
        </p:nvPicPr>
        <p:blipFill rotWithShape="1">
          <a:blip r:embed="rId3">
            <a:alphaModFix/>
          </a:blip>
          <a:srcRect b="0" l="0" r="0" t="0"/>
          <a:stretch/>
        </p:blipFill>
        <p:spPr>
          <a:xfrm>
            <a:off x="5526548" y="132379"/>
            <a:ext cx="6307931" cy="661132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3" name="Shape 1033"/>
        <p:cNvGrpSpPr/>
        <p:nvPr/>
      </p:nvGrpSpPr>
      <p:grpSpPr>
        <a:xfrm>
          <a:off x="0" y="0"/>
          <a:ext cx="0" cy="0"/>
          <a:chOff x="0" y="0"/>
          <a:chExt cx="0" cy="0"/>
        </a:xfrm>
      </p:grpSpPr>
      <p:sp>
        <p:nvSpPr>
          <p:cNvPr id="1034" name="Google Shape;1034;p4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Google Shape;1035;p4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6" name="Google Shape;1036;p46"/>
          <p:cNvSpPr/>
          <p:nvPr/>
        </p:nvSpPr>
        <p:spPr>
          <a:xfrm>
            <a:off x="606967" y="0"/>
            <a:ext cx="1158503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7" name="Google Shape;1037;p46"/>
          <p:cNvSpPr txBox="1"/>
          <p:nvPr>
            <p:ph type="title"/>
          </p:nvPr>
        </p:nvSpPr>
        <p:spPr>
          <a:xfrm>
            <a:off x="1188026" y="363459"/>
            <a:ext cx="10258732" cy="21475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Structured Streaming</a:t>
            </a:r>
            <a:endParaRPr sz="6000"/>
          </a:p>
        </p:txBody>
      </p:sp>
      <p:grpSp>
        <p:nvGrpSpPr>
          <p:cNvPr id="1038" name="Google Shape;1038;p46"/>
          <p:cNvGrpSpPr/>
          <p:nvPr/>
        </p:nvGrpSpPr>
        <p:grpSpPr>
          <a:xfrm>
            <a:off x="1188720" y="73152"/>
            <a:ext cx="1178966" cy="232963"/>
            <a:chOff x="1188720" y="73152"/>
            <a:chExt cx="1178966" cy="232963"/>
          </a:xfrm>
        </p:grpSpPr>
        <p:sp>
          <p:nvSpPr>
            <p:cNvPr id="1039" name="Google Shape;1039;p46"/>
            <p:cNvSpPr/>
            <p:nvPr/>
          </p:nvSpPr>
          <p:spPr>
            <a:xfrm>
              <a:off x="168854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46"/>
            <p:cNvSpPr/>
            <p:nvPr/>
          </p:nvSpPr>
          <p:spPr>
            <a:xfrm>
              <a:off x="168854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46"/>
            <p:cNvSpPr/>
            <p:nvPr/>
          </p:nvSpPr>
          <p:spPr>
            <a:xfrm>
              <a:off x="156358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46"/>
            <p:cNvSpPr/>
            <p:nvPr/>
          </p:nvSpPr>
          <p:spPr>
            <a:xfrm>
              <a:off x="156358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46"/>
            <p:cNvSpPr/>
            <p:nvPr/>
          </p:nvSpPr>
          <p:spPr>
            <a:xfrm>
              <a:off x="143863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46"/>
            <p:cNvSpPr/>
            <p:nvPr/>
          </p:nvSpPr>
          <p:spPr>
            <a:xfrm>
              <a:off x="143863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5" name="Google Shape;1045;p46"/>
            <p:cNvSpPr/>
            <p:nvPr/>
          </p:nvSpPr>
          <p:spPr>
            <a:xfrm>
              <a:off x="1313675"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6" name="Google Shape;1046;p46"/>
            <p:cNvSpPr/>
            <p:nvPr/>
          </p:nvSpPr>
          <p:spPr>
            <a:xfrm>
              <a:off x="1313675"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7" name="Google Shape;1047;p46"/>
            <p:cNvSpPr/>
            <p:nvPr/>
          </p:nvSpPr>
          <p:spPr>
            <a:xfrm>
              <a:off x="1188720"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46"/>
            <p:cNvSpPr/>
            <p:nvPr/>
          </p:nvSpPr>
          <p:spPr>
            <a:xfrm>
              <a:off x="1188720"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9" name="Google Shape;1049;p46"/>
            <p:cNvSpPr/>
            <p:nvPr/>
          </p:nvSpPr>
          <p:spPr>
            <a:xfrm>
              <a:off x="231331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46"/>
            <p:cNvSpPr/>
            <p:nvPr/>
          </p:nvSpPr>
          <p:spPr>
            <a:xfrm>
              <a:off x="231331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p46"/>
            <p:cNvSpPr/>
            <p:nvPr/>
          </p:nvSpPr>
          <p:spPr>
            <a:xfrm>
              <a:off x="218836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2" name="Google Shape;1052;p46"/>
            <p:cNvSpPr/>
            <p:nvPr/>
          </p:nvSpPr>
          <p:spPr>
            <a:xfrm>
              <a:off x="218836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3" name="Google Shape;1053;p46"/>
            <p:cNvSpPr/>
            <p:nvPr/>
          </p:nvSpPr>
          <p:spPr>
            <a:xfrm>
              <a:off x="206340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4" name="Google Shape;1054;p46"/>
            <p:cNvSpPr/>
            <p:nvPr/>
          </p:nvSpPr>
          <p:spPr>
            <a:xfrm>
              <a:off x="206340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5" name="Google Shape;1055;p46"/>
            <p:cNvSpPr/>
            <p:nvPr/>
          </p:nvSpPr>
          <p:spPr>
            <a:xfrm>
              <a:off x="193845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46"/>
            <p:cNvSpPr/>
            <p:nvPr/>
          </p:nvSpPr>
          <p:spPr>
            <a:xfrm>
              <a:off x="193845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46"/>
            <p:cNvSpPr/>
            <p:nvPr/>
          </p:nvSpPr>
          <p:spPr>
            <a:xfrm>
              <a:off x="181349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46"/>
            <p:cNvSpPr/>
            <p:nvPr/>
          </p:nvSpPr>
          <p:spPr>
            <a:xfrm>
              <a:off x="181349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59" name="Google Shape;1059;p46"/>
          <p:cNvSpPr/>
          <p:nvPr/>
        </p:nvSpPr>
        <p:spPr>
          <a:xfrm>
            <a:off x="-1" y="3233984"/>
            <a:ext cx="606972" cy="36240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46"/>
          <p:cNvSpPr txBox="1"/>
          <p:nvPr>
            <p:ph idx="1" type="body"/>
          </p:nvPr>
        </p:nvSpPr>
        <p:spPr>
          <a:xfrm>
            <a:off x="698157" y="3233984"/>
            <a:ext cx="11238470" cy="333235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הוא streaming API שמאפשר להריץ את אותן פעולות שהיינו מריצים על batch mode בעזרת spark’s structured API רק באופן סטרימי.</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הדבר הטוב ביותר בstructured streaming הוא שזה מאפשר לכם לחלץ במהירות value מתוך מערכת סטרימית כמעט ללא שינויים בקוד קיים (שרץ על batch).</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זה גם מקל על הפיתוח בגלל שאתם יכולים לפתח את הקוד שלכם כאילו אתם עובדים על batch ולאחר שיש לכם POC אתם יכולים לשנות מעט את הקוד ולהתאים אותו לstream.</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Streaming</a:t>
            </a:r>
            <a:endParaRPr/>
          </a:p>
        </p:txBody>
      </p:sp>
      <p:sp>
        <p:nvSpPr>
          <p:cNvPr id="1066" name="Google Shape;1066;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בואו נעבור על דוגמא כמה זה קל להתחיל </a:t>
            </a:r>
            <a:r>
              <a:rPr lang="en-US"/>
              <a:t>ב structured</a:t>
            </a:r>
            <a:r>
              <a:rPr lang="en-US"/>
              <a:t> streaming.</a:t>
            </a:r>
            <a:endParaRPr/>
          </a:p>
          <a:p>
            <a:pPr indent="-228600" lvl="0" marL="228600" rtl="1" algn="r">
              <a:lnSpc>
                <a:spcPct val="90000"/>
              </a:lnSpc>
              <a:spcBef>
                <a:spcPts val="1000"/>
              </a:spcBef>
              <a:spcAft>
                <a:spcPts val="0"/>
              </a:spcAft>
              <a:buClr>
                <a:schemeClr val="dk1"/>
              </a:buClr>
              <a:buSzPts val="2800"/>
              <a:buChar char="•"/>
            </a:pPr>
            <a:r>
              <a:rPr lang="en-US"/>
              <a:t>אנחנו נשתמש בretail dataset (יש לו תאריכים וזמנים שנוכל להשתמש בהם).</a:t>
            </a:r>
            <a:endParaRPr/>
          </a:p>
          <a:p>
            <a:pPr indent="-228600" lvl="0" marL="228600" rtl="1" algn="r">
              <a:lnSpc>
                <a:spcPct val="90000"/>
              </a:lnSpc>
              <a:spcBef>
                <a:spcPts val="1000"/>
              </a:spcBef>
              <a:spcAft>
                <a:spcPts val="0"/>
              </a:spcAft>
              <a:buClr>
                <a:schemeClr val="dk1"/>
              </a:buClr>
              <a:buSzPts val="2800"/>
              <a:buChar char="•"/>
            </a:pPr>
            <a:r>
              <a:rPr lang="en-US"/>
              <a:t>נשתמש בקבצים באופן שיום אחד מייצג קובץ אחד.</a:t>
            </a:r>
            <a:endParaRPr/>
          </a:p>
          <a:p>
            <a:pPr indent="-228600" lvl="0" marL="228600" rtl="1" algn="r">
              <a:lnSpc>
                <a:spcPct val="90000"/>
              </a:lnSpc>
              <a:spcBef>
                <a:spcPts val="1000"/>
              </a:spcBef>
              <a:spcAft>
                <a:spcPts val="0"/>
              </a:spcAft>
              <a:buClr>
                <a:schemeClr val="dk1"/>
              </a:buClr>
              <a:buSzPts val="2800"/>
              <a:buChar char="•"/>
            </a:pPr>
            <a:r>
              <a:rPr lang="en-US"/>
              <a:t>בעולם אמיתי המידע יגיע בזמן אמת מחנויות שונות ברחבי העולם.</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1067" name="Google Shape;1067;p47"/>
          <p:cNvPicPr preferRelativeResize="0"/>
          <p:nvPr/>
        </p:nvPicPr>
        <p:blipFill rotWithShape="1">
          <a:blip r:embed="rId3">
            <a:alphaModFix/>
          </a:blip>
          <a:srcRect b="0" l="0" r="0" t="0"/>
          <a:stretch/>
        </p:blipFill>
        <p:spPr>
          <a:xfrm>
            <a:off x="766478" y="4578300"/>
            <a:ext cx="6858957" cy="10002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1" name="Shape 1071"/>
        <p:cNvGrpSpPr/>
        <p:nvPr/>
      </p:nvGrpSpPr>
      <p:grpSpPr>
        <a:xfrm>
          <a:off x="0" y="0"/>
          <a:ext cx="0" cy="0"/>
          <a:chOff x="0" y="0"/>
          <a:chExt cx="0" cy="0"/>
        </a:xfrm>
      </p:grpSpPr>
      <p:sp>
        <p:nvSpPr>
          <p:cNvPr id="1072" name="Google Shape;1072;p4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3" name="Google Shape;1073;p4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4" name="Google Shape;1074;p4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5" name="Google Shape;1075;p48"/>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48"/>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Structured Streaming</a:t>
            </a:r>
            <a:endParaRPr sz="5400"/>
          </a:p>
        </p:txBody>
      </p:sp>
      <p:grpSp>
        <p:nvGrpSpPr>
          <p:cNvPr id="1077" name="Google Shape;1077;p48"/>
          <p:cNvGrpSpPr/>
          <p:nvPr/>
        </p:nvGrpSpPr>
        <p:grpSpPr>
          <a:xfrm>
            <a:off x="1188720" y="73152"/>
            <a:ext cx="1178966" cy="232963"/>
            <a:chOff x="5422392" y="64008"/>
            <a:chExt cx="1178966" cy="232963"/>
          </a:xfrm>
        </p:grpSpPr>
        <p:sp>
          <p:nvSpPr>
            <p:cNvPr id="1078" name="Google Shape;1078;p48"/>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48"/>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0" name="Google Shape;1080;p48"/>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1" name="Google Shape;1081;p48"/>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2" name="Google Shape;1082;p48"/>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3" name="Google Shape;1083;p48"/>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48"/>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48"/>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48"/>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7" name="Google Shape;1087;p48"/>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8" name="Google Shape;1088;p48"/>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9" name="Google Shape;1089;p48"/>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0" name="Google Shape;1090;p48"/>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48"/>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2" name="Google Shape;1092;p48"/>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48"/>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4" name="Google Shape;1094;p48"/>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5" name="Google Shape;1095;p48"/>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48"/>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48"/>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98" name="Google Shape;1098;p48"/>
          <p:cNvSpPr txBox="1"/>
          <p:nvPr>
            <p:ph idx="1" type="body"/>
          </p:nvPr>
        </p:nvSpPr>
        <p:spPr>
          <a:xfrm>
            <a:off x="5881817" y="499833"/>
            <a:ext cx="609188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בגלל שאנחנו עובדים עם time-series data, חשוב לציין איך אנחנו נעשה grouping ואגרגציות על המידע שלנו.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בדוגמא הזאת אנחנו נבחן את שעות המכירה אשר לקוח נתון (מזוהה על ידי CustomerId) מבצע רכישה גדולה.</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נוסיף עמודת עלות כוללת ונראה באיזה ימים הלקוח בזבז הכי הרבה.</a:t>
            </a:r>
            <a:endParaRPr sz="2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2" name="Shape 1102"/>
        <p:cNvGrpSpPr/>
        <p:nvPr/>
      </p:nvGrpSpPr>
      <p:grpSpPr>
        <a:xfrm>
          <a:off x="0" y="0"/>
          <a:ext cx="0" cy="0"/>
          <a:chOff x="0" y="0"/>
          <a:chExt cx="0" cy="0"/>
        </a:xfrm>
      </p:grpSpPr>
      <p:sp>
        <p:nvSpPr>
          <p:cNvPr id="1103" name="Google Shape;1103;p4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4" name="Google Shape;1104;p49"/>
          <p:cNvSpPr/>
          <p:nvPr/>
        </p:nvSpPr>
        <p:spPr>
          <a:xfrm>
            <a:off x="-1" y="0"/>
            <a:ext cx="6592824" cy="323398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5" name="Google Shape;1105;p49"/>
          <p:cNvSpPr txBox="1"/>
          <p:nvPr>
            <p:ph type="title"/>
          </p:nvPr>
        </p:nvSpPr>
        <p:spPr>
          <a:xfrm>
            <a:off x="1166648" y="655591"/>
            <a:ext cx="4929352" cy="2315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Streaming</a:t>
            </a:r>
            <a:endParaRPr/>
          </a:p>
        </p:txBody>
      </p:sp>
      <p:sp>
        <p:nvSpPr>
          <p:cNvPr id="1106" name="Google Shape;1106;p49"/>
          <p:cNvSpPr/>
          <p:nvPr/>
        </p:nvSpPr>
        <p:spPr>
          <a:xfrm>
            <a:off x="0"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07" name="Google Shape;1107;p49"/>
          <p:cNvGrpSpPr/>
          <p:nvPr/>
        </p:nvGrpSpPr>
        <p:grpSpPr>
          <a:xfrm>
            <a:off x="1188720" y="73152"/>
            <a:ext cx="1178966" cy="232963"/>
            <a:chOff x="7763256" y="73152"/>
            <a:chExt cx="1178966" cy="232963"/>
          </a:xfrm>
        </p:grpSpPr>
        <p:sp>
          <p:nvSpPr>
            <p:cNvPr id="1108" name="Google Shape;1108;p4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4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0" name="Google Shape;1110;p4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1" name="Google Shape;1111;p4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4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3" name="Google Shape;1113;p4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4" name="Google Shape;1114;p4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5" name="Google Shape;1115;p4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6" name="Google Shape;1116;p4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7" name="Google Shape;1117;p4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8" name="Google Shape;1118;p4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9" name="Google Shape;1119;p4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0" name="Google Shape;1120;p4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1" name="Google Shape;1121;p4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2" name="Google Shape;1122;p4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3" name="Google Shape;1123;p4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4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5" name="Google Shape;1125;p4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4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7" name="Google Shape;1127;p4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128" name="Google Shape;1128;p49"/>
          <p:cNvPicPr preferRelativeResize="0"/>
          <p:nvPr/>
        </p:nvPicPr>
        <p:blipFill rotWithShape="1">
          <a:blip r:embed="rId3">
            <a:alphaModFix/>
          </a:blip>
          <a:srcRect b="0" l="0" r="2605" t="0"/>
          <a:stretch/>
        </p:blipFill>
        <p:spPr>
          <a:xfrm>
            <a:off x="3150973" y="3355045"/>
            <a:ext cx="8878330" cy="3201412"/>
          </a:xfrm>
          <a:prstGeom prst="rect">
            <a:avLst/>
          </a:prstGeom>
          <a:noFill/>
          <a:ln>
            <a:noFill/>
          </a:ln>
        </p:spPr>
      </p:pic>
      <p:sp>
        <p:nvSpPr>
          <p:cNvPr id="1129" name="Google Shape;1129;p49"/>
          <p:cNvSpPr/>
          <p:nvPr/>
        </p:nvSpPr>
        <p:spPr>
          <a:xfrm>
            <a:off x="0" y="3233984"/>
            <a:ext cx="606971"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49"/>
          <p:cNvSpPr txBox="1"/>
          <p:nvPr>
            <p:ph idx="1" type="body"/>
          </p:nvPr>
        </p:nvSpPr>
        <p:spPr>
          <a:xfrm>
            <a:off x="470908" y="3532166"/>
            <a:ext cx="2544002" cy="302765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הרשומות עם הnull מראות לנו שלא כל הtransactions היו עם customerID</a:t>
            </a:r>
            <a:endParaRPr sz="1800"/>
          </a:p>
        </p:txBody>
      </p:sp>
      <p:pic>
        <p:nvPicPr>
          <p:cNvPr id="1131" name="Google Shape;1131;p49"/>
          <p:cNvPicPr preferRelativeResize="0"/>
          <p:nvPr/>
        </p:nvPicPr>
        <p:blipFill rotWithShape="1">
          <a:blip r:embed="rId4">
            <a:alphaModFix/>
          </a:blip>
          <a:srcRect b="0" l="0" r="0" t="0"/>
          <a:stretch/>
        </p:blipFill>
        <p:spPr>
          <a:xfrm>
            <a:off x="6852315" y="747797"/>
            <a:ext cx="4890276" cy="21312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5"/>
          <p:cNvSpPr/>
          <p:nvPr/>
        </p:nvSpPr>
        <p:spPr>
          <a:xfrm>
            <a:off x="409574" y="633619"/>
            <a:ext cx="4520912" cy="5495925"/>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 name="Google Shape;138;p5"/>
          <p:cNvSpPr txBox="1"/>
          <p:nvPr>
            <p:ph type="title"/>
          </p:nvPr>
        </p:nvSpPr>
        <p:spPr>
          <a:xfrm>
            <a:off x="838200" y="978408"/>
            <a:ext cx="3721608"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Spark langueges</a:t>
            </a:r>
            <a:endParaRPr sz="2800"/>
          </a:p>
        </p:txBody>
      </p:sp>
      <p:sp>
        <p:nvSpPr>
          <p:cNvPr id="139" name="Google Shape;139;p5"/>
          <p:cNvSpPr/>
          <p:nvPr/>
        </p:nvSpPr>
        <p:spPr>
          <a:xfrm>
            <a:off x="345565" y="1181536"/>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0" name="Google Shape;140;p5"/>
          <p:cNvSpPr/>
          <p:nvPr/>
        </p:nvSpPr>
        <p:spPr>
          <a:xfrm>
            <a:off x="877456" y="2185416"/>
            <a:ext cx="3683187" cy="9144"/>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1" name="Google Shape;141;p5"/>
          <p:cNvSpPr txBox="1"/>
          <p:nvPr>
            <p:ph idx="1" type="body"/>
          </p:nvPr>
        </p:nvSpPr>
        <p:spPr>
          <a:xfrm>
            <a:off x="507776" y="2253659"/>
            <a:ext cx="4308279" cy="3616789"/>
          </a:xfrm>
          <a:prstGeom prst="rect">
            <a:avLst/>
          </a:prstGeom>
          <a:noFill/>
          <a:ln>
            <a:noFill/>
          </a:ln>
        </p:spPr>
        <p:txBody>
          <a:bodyPr anchorCtr="0" anchor="t"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2400"/>
              <a:buChar char="•"/>
            </a:pPr>
            <a:r>
              <a:rPr lang="en-US" sz="2400"/>
              <a:t>Spark תומך ב4 שפות תכנות: </a:t>
            </a:r>
            <a:endParaRPr sz="2400"/>
          </a:p>
          <a:p>
            <a:pPr indent="-228600" lvl="1" marL="685800" rtl="1" algn="r">
              <a:lnSpc>
                <a:spcPct val="90000"/>
              </a:lnSpc>
              <a:spcBef>
                <a:spcPts val="500"/>
              </a:spcBef>
              <a:spcAft>
                <a:spcPts val="0"/>
              </a:spcAft>
              <a:buClr>
                <a:schemeClr val="dk1"/>
              </a:buClr>
              <a:buSzPts val="2400"/>
              <a:buChar char="•"/>
            </a:pPr>
            <a:r>
              <a:rPr lang="en-US"/>
              <a:t>Scala</a:t>
            </a:r>
            <a:endParaRPr/>
          </a:p>
          <a:p>
            <a:pPr indent="-228600" lvl="1" marL="685800" rtl="1" algn="r">
              <a:lnSpc>
                <a:spcPct val="90000"/>
              </a:lnSpc>
              <a:spcBef>
                <a:spcPts val="500"/>
              </a:spcBef>
              <a:spcAft>
                <a:spcPts val="0"/>
              </a:spcAft>
              <a:buClr>
                <a:schemeClr val="dk1"/>
              </a:buClr>
              <a:buSzPts val="2400"/>
              <a:buChar char="•"/>
            </a:pPr>
            <a:r>
              <a:rPr lang="en-US"/>
              <a:t>Python</a:t>
            </a:r>
            <a:endParaRPr/>
          </a:p>
          <a:p>
            <a:pPr indent="-228600" lvl="1" marL="685800" rtl="1" algn="r">
              <a:lnSpc>
                <a:spcPct val="90000"/>
              </a:lnSpc>
              <a:spcBef>
                <a:spcPts val="500"/>
              </a:spcBef>
              <a:spcAft>
                <a:spcPts val="0"/>
              </a:spcAft>
              <a:buClr>
                <a:schemeClr val="dk1"/>
              </a:buClr>
              <a:buSzPts val="2400"/>
              <a:buChar char="•"/>
            </a:pPr>
            <a:r>
              <a:rPr lang="en-US"/>
              <a:t>Java</a:t>
            </a:r>
            <a:endParaRPr/>
          </a:p>
          <a:p>
            <a:pPr indent="-228600" lvl="1" marL="685800" rtl="1" algn="r">
              <a:lnSpc>
                <a:spcPct val="90000"/>
              </a:lnSpc>
              <a:spcBef>
                <a:spcPts val="500"/>
              </a:spcBef>
              <a:spcAft>
                <a:spcPts val="0"/>
              </a:spcAft>
              <a:buClr>
                <a:schemeClr val="dk1"/>
              </a:buClr>
              <a:buSzPts val="2400"/>
              <a:buChar char="•"/>
            </a:pPr>
            <a:r>
              <a:rPr lang="en-US"/>
              <a:t>R</a:t>
            </a:r>
            <a:endParaRPr/>
          </a:p>
          <a:p>
            <a:pPr indent="-228600" lvl="0" marL="228600" rtl="1" algn="r">
              <a:lnSpc>
                <a:spcPct val="90000"/>
              </a:lnSpc>
              <a:spcBef>
                <a:spcPts val="1000"/>
              </a:spcBef>
              <a:spcAft>
                <a:spcPts val="0"/>
              </a:spcAft>
              <a:buClr>
                <a:schemeClr val="dk1"/>
              </a:buClr>
              <a:buSzPts val="2400"/>
              <a:buChar char="•"/>
            </a:pPr>
            <a:r>
              <a:rPr lang="en-US" sz="2400"/>
              <a:t>Scala היא השפה הנפוצה ביותר משום שspark רשום בscala</a:t>
            </a:r>
            <a:endParaRPr sz="2400"/>
          </a:p>
          <a:p>
            <a:pPr indent="-228600" lvl="0" marL="228600" rtl="1" algn="r">
              <a:lnSpc>
                <a:spcPct val="90000"/>
              </a:lnSpc>
              <a:spcBef>
                <a:spcPts val="1000"/>
              </a:spcBef>
              <a:spcAft>
                <a:spcPts val="0"/>
              </a:spcAft>
              <a:buClr>
                <a:schemeClr val="dk1"/>
              </a:buClr>
              <a:buSzPts val="2400"/>
              <a:buChar char="•"/>
            </a:pPr>
            <a:r>
              <a:rPr lang="en-US" sz="2400"/>
              <a:t>ל scala וpython יש interactive shell (spark-shell, pyspark)</a:t>
            </a:r>
            <a:endParaRPr sz="2400"/>
          </a:p>
          <a:p>
            <a:pPr indent="-76200" lvl="1" marL="685800" rtl="1" algn="r">
              <a:lnSpc>
                <a:spcPct val="90000"/>
              </a:lnSpc>
              <a:spcBef>
                <a:spcPts val="500"/>
              </a:spcBef>
              <a:spcAft>
                <a:spcPts val="0"/>
              </a:spcAft>
              <a:buClr>
                <a:schemeClr val="dk1"/>
              </a:buClr>
              <a:buSzPts val="2400"/>
              <a:buNone/>
            </a:pPr>
            <a:r>
              <a:t/>
            </a:r>
            <a:endParaRPr/>
          </a:p>
          <a:p>
            <a:pPr indent="0" lvl="1" marL="457200" rtl="1" algn="r">
              <a:lnSpc>
                <a:spcPct val="90000"/>
              </a:lnSpc>
              <a:spcBef>
                <a:spcPts val="500"/>
              </a:spcBef>
              <a:spcAft>
                <a:spcPts val="0"/>
              </a:spcAft>
              <a:buClr>
                <a:schemeClr val="dk1"/>
              </a:buClr>
              <a:buSzPts val="2400"/>
              <a:buNone/>
            </a:pPr>
            <a:r>
              <a:t/>
            </a:r>
            <a:endParaRPr/>
          </a:p>
        </p:txBody>
      </p:sp>
      <p:pic>
        <p:nvPicPr>
          <p:cNvPr descr="Icon&#10;&#10;Description automatically generated" id="142" name="Google Shape;142;p5"/>
          <p:cNvPicPr preferRelativeResize="0"/>
          <p:nvPr/>
        </p:nvPicPr>
        <p:blipFill rotWithShape="1">
          <a:blip r:embed="rId3">
            <a:alphaModFix/>
          </a:blip>
          <a:srcRect b="0" l="0" r="0" t="0"/>
          <a:stretch/>
        </p:blipFill>
        <p:spPr>
          <a:xfrm>
            <a:off x="5513274" y="633615"/>
            <a:ext cx="2688336" cy="2688336"/>
          </a:xfrm>
          <a:prstGeom prst="rect">
            <a:avLst/>
          </a:prstGeom>
          <a:noFill/>
          <a:ln>
            <a:noFill/>
          </a:ln>
        </p:spPr>
      </p:pic>
      <p:pic>
        <p:nvPicPr>
          <p:cNvPr descr="Icon&#10;&#10;Description automatically generated" id="143" name="Google Shape;143;p5"/>
          <p:cNvPicPr preferRelativeResize="0"/>
          <p:nvPr/>
        </p:nvPicPr>
        <p:blipFill rotWithShape="1">
          <a:blip r:embed="rId4">
            <a:alphaModFix/>
          </a:blip>
          <a:srcRect b="0" l="0" r="0" t="0"/>
          <a:stretch/>
        </p:blipFill>
        <p:spPr>
          <a:xfrm>
            <a:off x="8869922" y="633617"/>
            <a:ext cx="2688336" cy="2688336"/>
          </a:xfrm>
          <a:prstGeom prst="rect">
            <a:avLst/>
          </a:prstGeom>
          <a:noFill/>
          <a:ln>
            <a:noFill/>
          </a:ln>
        </p:spPr>
      </p:pic>
      <p:pic>
        <p:nvPicPr>
          <p:cNvPr descr="A picture containing clipart&#10;&#10;Description automatically generated" id="144" name="Google Shape;144;p5"/>
          <p:cNvPicPr preferRelativeResize="0"/>
          <p:nvPr/>
        </p:nvPicPr>
        <p:blipFill rotWithShape="1">
          <a:blip r:embed="rId5">
            <a:alphaModFix/>
          </a:blip>
          <a:srcRect b="0" l="0" r="0" t="0"/>
          <a:stretch/>
        </p:blipFill>
        <p:spPr>
          <a:xfrm>
            <a:off x="6029363" y="3436664"/>
            <a:ext cx="1656162" cy="2691264"/>
          </a:xfrm>
          <a:prstGeom prst="rect">
            <a:avLst/>
          </a:prstGeom>
          <a:noFill/>
          <a:ln>
            <a:noFill/>
          </a:ln>
        </p:spPr>
      </p:pic>
      <p:pic>
        <p:nvPicPr>
          <p:cNvPr descr="A picture containing text, clipart&#10;&#10;Description automatically generated" id="145" name="Google Shape;145;p5"/>
          <p:cNvPicPr preferRelativeResize="0"/>
          <p:nvPr/>
        </p:nvPicPr>
        <p:blipFill rotWithShape="1">
          <a:blip r:embed="rId6">
            <a:alphaModFix/>
          </a:blip>
          <a:srcRect b="0" l="0" r="0" t="0"/>
          <a:stretch/>
        </p:blipFill>
        <p:spPr>
          <a:xfrm>
            <a:off x="8589914" y="3519707"/>
            <a:ext cx="3248352" cy="25222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Structured Streaming</a:t>
            </a:r>
            <a:endParaRPr/>
          </a:p>
        </p:txBody>
      </p:sp>
      <p:sp>
        <p:nvSpPr>
          <p:cNvPr id="1137" name="Google Shape;1137;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הדוגמא לא אמורה להפתיע או לבלבל אותכם (זה בגדול מה שעשינו עד עכשיו).</a:t>
            </a:r>
            <a:endParaRPr/>
          </a:p>
          <a:p>
            <a:pPr indent="-228600" lvl="0" marL="228600" rtl="1" algn="r">
              <a:lnSpc>
                <a:spcPct val="90000"/>
              </a:lnSpc>
              <a:spcBef>
                <a:spcPts val="1000"/>
              </a:spcBef>
              <a:spcAft>
                <a:spcPts val="0"/>
              </a:spcAft>
              <a:buClr>
                <a:schemeClr val="dk1"/>
              </a:buClr>
              <a:buSzPts val="2800"/>
              <a:buChar char="•"/>
            </a:pPr>
            <a:r>
              <a:rPr lang="en-US"/>
              <a:t>הערת אגב, מכיוון שאתם מריצים ב-local mode, הגיוני שתקטינו את כמות ה-partitions.</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1138" name="Google Shape;1138;p50"/>
          <p:cNvPicPr preferRelativeResize="0"/>
          <p:nvPr/>
        </p:nvPicPr>
        <p:blipFill rotWithShape="1">
          <a:blip r:embed="rId3">
            <a:alphaModFix/>
          </a:blip>
          <a:srcRect b="0" l="0" r="0" t="0"/>
          <a:stretch/>
        </p:blipFill>
        <p:spPr>
          <a:xfrm>
            <a:off x="905203" y="4108213"/>
            <a:ext cx="7466761" cy="5209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2" name="Shape 1142"/>
        <p:cNvGrpSpPr/>
        <p:nvPr/>
      </p:nvGrpSpPr>
      <p:grpSpPr>
        <a:xfrm>
          <a:off x="0" y="0"/>
          <a:ext cx="0" cy="0"/>
          <a:chOff x="0" y="0"/>
          <a:chExt cx="0" cy="0"/>
        </a:xfrm>
      </p:grpSpPr>
      <p:sp>
        <p:nvSpPr>
          <p:cNvPr id="1143" name="Google Shape;1143;p5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51"/>
          <p:cNvSpPr/>
          <p:nvPr/>
        </p:nvSpPr>
        <p:spPr>
          <a:xfrm>
            <a:off x="0" y="0"/>
            <a:ext cx="12192000" cy="252664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51"/>
          <p:cNvSpPr txBox="1"/>
          <p:nvPr>
            <p:ph type="title"/>
          </p:nvPr>
        </p:nvSpPr>
        <p:spPr>
          <a:xfrm>
            <a:off x="354442" y="726138"/>
            <a:ext cx="5266944" cy="14959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Structured Streaming</a:t>
            </a:r>
            <a:endParaRPr sz="4200"/>
          </a:p>
        </p:txBody>
      </p:sp>
      <p:grpSp>
        <p:nvGrpSpPr>
          <p:cNvPr id="1146" name="Google Shape;1146;p51"/>
          <p:cNvGrpSpPr/>
          <p:nvPr/>
        </p:nvGrpSpPr>
        <p:grpSpPr>
          <a:xfrm>
            <a:off x="56168" y="732636"/>
            <a:ext cx="242107" cy="1340860"/>
            <a:chOff x="56168" y="899959"/>
            <a:chExt cx="242107" cy="1340860"/>
          </a:xfrm>
        </p:grpSpPr>
        <p:sp>
          <p:nvSpPr>
            <p:cNvPr id="1147" name="Google Shape;1147;p51"/>
            <p:cNvSpPr/>
            <p:nvPr/>
          </p:nvSpPr>
          <p:spPr>
            <a:xfrm rot="5400000">
              <a:off x="237744" y="146971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51"/>
            <p:cNvSpPr/>
            <p:nvPr/>
          </p:nvSpPr>
          <p:spPr>
            <a:xfrm rot="5400000">
              <a:off x="54864" y="146971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51"/>
            <p:cNvSpPr/>
            <p:nvPr/>
          </p:nvSpPr>
          <p:spPr>
            <a:xfrm rot="5400000">
              <a:off x="237744" y="132760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0" name="Google Shape;1150;p51"/>
            <p:cNvSpPr/>
            <p:nvPr/>
          </p:nvSpPr>
          <p:spPr>
            <a:xfrm rot="5400000">
              <a:off x="54864" y="132760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1" name="Google Shape;1151;p51"/>
            <p:cNvSpPr/>
            <p:nvPr/>
          </p:nvSpPr>
          <p:spPr>
            <a:xfrm rot="5400000">
              <a:off x="237744" y="118549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2" name="Google Shape;1152;p51"/>
            <p:cNvSpPr/>
            <p:nvPr/>
          </p:nvSpPr>
          <p:spPr>
            <a:xfrm rot="5400000">
              <a:off x="54864" y="118549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3" name="Google Shape;1153;p51"/>
            <p:cNvSpPr/>
            <p:nvPr/>
          </p:nvSpPr>
          <p:spPr>
            <a:xfrm rot="5400000">
              <a:off x="237744" y="104337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51"/>
            <p:cNvSpPr/>
            <p:nvPr/>
          </p:nvSpPr>
          <p:spPr>
            <a:xfrm rot="5400000">
              <a:off x="54864" y="104337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5" name="Google Shape;1155;p51"/>
            <p:cNvSpPr/>
            <p:nvPr/>
          </p:nvSpPr>
          <p:spPr>
            <a:xfrm rot="5400000">
              <a:off x="237744" y="90126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51"/>
            <p:cNvSpPr/>
            <p:nvPr/>
          </p:nvSpPr>
          <p:spPr>
            <a:xfrm rot="5400000">
              <a:off x="54864" y="90126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7" name="Google Shape;1157;p51"/>
            <p:cNvSpPr/>
            <p:nvPr/>
          </p:nvSpPr>
          <p:spPr>
            <a:xfrm rot="5400000">
              <a:off x="237744" y="218028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51"/>
            <p:cNvSpPr/>
            <p:nvPr/>
          </p:nvSpPr>
          <p:spPr>
            <a:xfrm rot="5400000">
              <a:off x="54864" y="2180289"/>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51"/>
            <p:cNvSpPr/>
            <p:nvPr/>
          </p:nvSpPr>
          <p:spPr>
            <a:xfrm rot="5400000">
              <a:off x="237744" y="203817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51"/>
            <p:cNvSpPr/>
            <p:nvPr/>
          </p:nvSpPr>
          <p:spPr>
            <a:xfrm rot="5400000">
              <a:off x="54864" y="2038175"/>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51"/>
            <p:cNvSpPr/>
            <p:nvPr/>
          </p:nvSpPr>
          <p:spPr>
            <a:xfrm rot="5400000">
              <a:off x="237744" y="189606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2" name="Google Shape;1162;p51"/>
            <p:cNvSpPr/>
            <p:nvPr/>
          </p:nvSpPr>
          <p:spPr>
            <a:xfrm rot="5400000">
              <a:off x="54864" y="1896061"/>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3" name="Google Shape;1163;p51"/>
            <p:cNvSpPr/>
            <p:nvPr/>
          </p:nvSpPr>
          <p:spPr>
            <a:xfrm rot="5400000">
              <a:off x="237744" y="175394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4" name="Google Shape;1164;p51"/>
            <p:cNvSpPr/>
            <p:nvPr/>
          </p:nvSpPr>
          <p:spPr>
            <a:xfrm rot="5400000">
              <a:off x="54864" y="1753947"/>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5" name="Google Shape;1165;p51"/>
            <p:cNvSpPr/>
            <p:nvPr/>
          </p:nvSpPr>
          <p:spPr>
            <a:xfrm rot="5400000">
              <a:off x="237744" y="161183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6" name="Google Shape;1166;p51"/>
            <p:cNvSpPr/>
            <p:nvPr/>
          </p:nvSpPr>
          <p:spPr>
            <a:xfrm rot="5400000">
              <a:off x="54864" y="1611833"/>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7" name="Google Shape;1167;p51"/>
          <p:cNvSpPr txBox="1"/>
          <p:nvPr>
            <p:ph idx="1" type="body"/>
          </p:nvPr>
        </p:nvSpPr>
        <p:spPr>
          <a:xfrm>
            <a:off x="0" y="2876996"/>
            <a:ext cx="5266944" cy="337956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עכשיו שראינו איך הרעיון עובד, בואו נשנה את הקוד לstreaming.</a:t>
            </a:r>
            <a:endParaRPr/>
          </a:p>
          <a:p>
            <a:pPr indent="-228600" lvl="0" marL="228600" rtl="1" algn="r">
              <a:lnSpc>
                <a:spcPct val="90000"/>
              </a:lnSpc>
              <a:spcBef>
                <a:spcPts val="1000"/>
              </a:spcBef>
              <a:spcAft>
                <a:spcPts val="0"/>
              </a:spcAft>
              <a:buClr>
                <a:schemeClr val="dk1"/>
              </a:buClr>
              <a:buSzPts val="1800"/>
              <a:buChar char="•"/>
            </a:pPr>
            <a:r>
              <a:rPr lang="en-US" sz="1800"/>
              <a:t>אתם תשימו לב שממש קצת מהקוד באמת משתנה, השינוי הגדול ביותר הוא שאנחנו נשתמש בreadStream במקום בread.</a:t>
            </a:r>
            <a:endParaRPr/>
          </a:p>
          <a:p>
            <a:pPr indent="-228600" lvl="0" marL="228600" rtl="1" algn="r">
              <a:lnSpc>
                <a:spcPct val="90000"/>
              </a:lnSpc>
              <a:spcBef>
                <a:spcPts val="1000"/>
              </a:spcBef>
              <a:spcAft>
                <a:spcPts val="0"/>
              </a:spcAft>
              <a:buClr>
                <a:schemeClr val="dk1"/>
              </a:buClr>
              <a:buSzPts val="1800"/>
              <a:buChar char="•"/>
            </a:pPr>
            <a:r>
              <a:rPr lang="en-US" sz="1800"/>
              <a:t>אתם תשימו לב גם לmaxFilesPerTrigger שפשוט אומרת כמה קבצים לקרוא בבת אחת (זה כדי לעשות את הדוגמא שלנו יותר "סטרימית" וכנראה בprod זה לא יהיה משומש).</a:t>
            </a:r>
            <a:endParaRPr sz="1800"/>
          </a:p>
        </p:txBody>
      </p:sp>
      <p:sp>
        <p:nvSpPr>
          <p:cNvPr id="1168" name="Google Shape;1168;p51"/>
          <p:cNvSpPr/>
          <p:nvPr/>
        </p:nvSpPr>
        <p:spPr>
          <a:xfrm>
            <a:off x="0" y="6501384"/>
            <a:ext cx="12192000" cy="356616"/>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69" name="Google Shape;1169;p51"/>
          <p:cNvPicPr preferRelativeResize="0"/>
          <p:nvPr/>
        </p:nvPicPr>
        <p:blipFill rotWithShape="1">
          <a:blip r:embed="rId3">
            <a:alphaModFix/>
          </a:blip>
          <a:srcRect b="0" l="0" r="0" t="0"/>
          <a:stretch/>
        </p:blipFill>
        <p:spPr>
          <a:xfrm>
            <a:off x="5266944" y="1362926"/>
            <a:ext cx="6868889" cy="498633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3" name="Shape 1173"/>
        <p:cNvGrpSpPr/>
        <p:nvPr/>
      </p:nvGrpSpPr>
      <p:grpSpPr>
        <a:xfrm>
          <a:off x="0" y="0"/>
          <a:ext cx="0" cy="0"/>
          <a:chOff x="0" y="0"/>
          <a:chExt cx="0" cy="0"/>
        </a:xfrm>
      </p:grpSpPr>
      <p:sp>
        <p:nvSpPr>
          <p:cNvPr id="1174" name="Google Shape;1174;p5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5" name="Google Shape;1175;p5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5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5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5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Structured Streaming</a:t>
            </a:r>
            <a:endParaRPr sz="5400"/>
          </a:p>
        </p:txBody>
      </p:sp>
      <p:grpSp>
        <p:nvGrpSpPr>
          <p:cNvPr id="1179" name="Google Shape;1179;p52"/>
          <p:cNvGrpSpPr/>
          <p:nvPr/>
        </p:nvGrpSpPr>
        <p:grpSpPr>
          <a:xfrm>
            <a:off x="1188720" y="73152"/>
            <a:ext cx="1178966" cy="232963"/>
            <a:chOff x="5422392" y="64008"/>
            <a:chExt cx="1178966" cy="232963"/>
          </a:xfrm>
        </p:grpSpPr>
        <p:sp>
          <p:nvSpPr>
            <p:cNvPr id="1180" name="Google Shape;1180;p5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1" name="Google Shape;1181;p5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5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5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5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5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5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5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8" name="Google Shape;1188;p5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9" name="Google Shape;1189;p5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0" name="Google Shape;1190;p5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1" name="Google Shape;1191;p5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5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5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5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5" name="Google Shape;1195;p5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6" name="Google Shape;1196;p5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7" name="Google Shape;1197;p5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8" name="Google Shape;1198;p5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9" name="Google Shape;1199;p5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00" name="Google Shape;1200;p52"/>
          <p:cNvSpPr txBox="1"/>
          <p:nvPr>
            <p:ph idx="1" type="body"/>
          </p:nvPr>
        </p:nvSpPr>
        <p:spPr>
          <a:xfrm>
            <a:off x="6011563" y="499833"/>
            <a:ext cx="582621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שימו לב שלא קראנו לaction ולכן לא באמת קורה כלום.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Actions בstreaming הן קצת שונות בגלל שאנחנו הולכים לאכלס את הנתונים איפשהו במקום לקרוא למשהו כמו count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אנחנו נשתמש בaction שרושם לטבלה בזיכרון שתתעדכן בכל טריגר.</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4" name="Shape 1204"/>
        <p:cNvGrpSpPr/>
        <p:nvPr/>
      </p:nvGrpSpPr>
      <p:grpSpPr>
        <a:xfrm>
          <a:off x="0" y="0"/>
          <a:ext cx="0" cy="0"/>
          <a:chOff x="0" y="0"/>
          <a:chExt cx="0" cy="0"/>
        </a:xfrm>
      </p:grpSpPr>
      <p:sp>
        <p:nvSpPr>
          <p:cNvPr id="1205" name="Google Shape;1205;p5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6" name="Google Shape;1206;p53"/>
          <p:cNvSpPr txBox="1"/>
          <p:nvPr>
            <p:ph type="title"/>
          </p:nvPr>
        </p:nvSpPr>
        <p:spPr>
          <a:xfrm>
            <a:off x="594360" y="1474757"/>
            <a:ext cx="3734698" cy="32102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Structured Streaming</a:t>
            </a:r>
            <a:endParaRPr/>
          </a:p>
        </p:txBody>
      </p:sp>
      <p:grpSp>
        <p:nvGrpSpPr>
          <p:cNvPr id="1207" name="Google Shape;1207;p53"/>
          <p:cNvGrpSpPr/>
          <p:nvPr/>
        </p:nvGrpSpPr>
        <p:grpSpPr>
          <a:xfrm>
            <a:off x="56168" y="2414016"/>
            <a:ext cx="232963" cy="1340860"/>
            <a:chOff x="56168" y="2050133"/>
            <a:chExt cx="232963" cy="1340860"/>
          </a:xfrm>
        </p:grpSpPr>
        <p:sp>
          <p:nvSpPr>
            <p:cNvPr id="1208" name="Google Shape;1208;p53"/>
            <p:cNvSpPr/>
            <p:nvPr/>
          </p:nvSpPr>
          <p:spPr>
            <a:xfrm rot="5400000">
              <a:off x="228600" y="261989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53"/>
            <p:cNvSpPr/>
            <p:nvPr/>
          </p:nvSpPr>
          <p:spPr>
            <a:xfrm rot="5400000">
              <a:off x="54864" y="261989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53"/>
            <p:cNvSpPr/>
            <p:nvPr/>
          </p:nvSpPr>
          <p:spPr>
            <a:xfrm rot="5400000">
              <a:off x="228600" y="247777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53"/>
            <p:cNvSpPr/>
            <p:nvPr/>
          </p:nvSpPr>
          <p:spPr>
            <a:xfrm rot="5400000">
              <a:off x="54864" y="247777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53"/>
            <p:cNvSpPr/>
            <p:nvPr/>
          </p:nvSpPr>
          <p:spPr>
            <a:xfrm rot="5400000">
              <a:off x="228600" y="233566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53"/>
            <p:cNvSpPr/>
            <p:nvPr/>
          </p:nvSpPr>
          <p:spPr>
            <a:xfrm rot="5400000">
              <a:off x="54864" y="233566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4" name="Google Shape;1214;p53"/>
            <p:cNvSpPr/>
            <p:nvPr/>
          </p:nvSpPr>
          <p:spPr>
            <a:xfrm rot="5400000">
              <a:off x="228600" y="219355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53"/>
            <p:cNvSpPr/>
            <p:nvPr/>
          </p:nvSpPr>
          <p:spPr>
            <a:xfrm rot="5400000">
              <a:off x="54864" y="219355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53"/>
            <p:cNvSpPr/>
            <p:nvPr/>
          </p:nvSpPr>
          <p:spPr>
            <a:xfrm rot="5400000">
              <a:off x="228600" y="205143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53"/>
            <p:cNvSpPr/>
            <p:nvPr/>
          </p:nvSpPr>
          <p:spPr>
            <a:xfrm rot="5400000">
              <a:off x="54864" y="205143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53"/>
            <p:cNvSpPr/>
            <p:nvPr/>
          </p:nvSpPr>
          <p:spPr>
            <a:xfrm rot="5400000">
              <a:off x="228600" y="333046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9" name="Google Shape;1219;p53"/>
            <p:cNvSpPr/>
            <p:nvPr/>
          </p:nvSpPr>
          <p:spPr>
            <a:xfrm rot="5400000">
              <a:off x="54864" y="3330462"/>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0" name="Google Shape;1220;p53"/>
            <p:cNvSpPr/>
            <p:nvPr/>
          </p:nvSpPr>
          <p:spPr>
            <a:xfrm rot="5400000">
              <a:off x="228600" y="318834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1" name="Google Shape;1221;p53"/>
            <p:cNvSpPr/>
            <p:nvPr/>
          </p:nvSpPr>
          <p:spPr>
            <a:xfrm rot="5400000">
              <a:off x="54864" y="3188348"/>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2" name="Google Shape;1222;p53"/>
            <p:cNvSpPr/>
            <p:nvPr/>
          </p:nvSpPr>
          <p:spPr>
            <a:xfrm rot="5400000">
              <a:off x="228600" y="304623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3" name="Google Shape;1223;p53"/>
            <p:cNvSpPr/>
            <p:nvPr/>
          </p:nvSpPr>
          <p:spPr>
            <a:xfrm rot="5400000">
              <a:off x="54864" y="3046234"/>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4" name="Google Shape;1224;p53"/>
            <p:cNvSpPr/>
            <p:nvPr/>
          </p:nvSpPr>
          <p:spPr>
            <a:xfrm rot="5400000">
              <a:off x="228600" y="290412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53"/>
            <p:cNvSpPr/>
            <p:nvPr/>
          </p:nvSpPr>
          <p:spPr>
            <a:xfrm rot="5400000">
              <a:off x="54864" y="2904120"/>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53"/>
            <p:cNvSpPr/>
            <p:nvPr/>
          </p:nvSpPr>
          <p:spPr>
            <a:xfrm rot="5400000">
              <a:off x="228600" y="276200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53"/>
            <p:cNvSpPr/>
            <p:nvPr/>
          </p:nvSpPr>
          <p:spPr>
            <a:xfrm rot="5400000">
              <a:off x="54864" y="2762006"/>
              <a:ext cx="61834"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Google Shape;1228;p53"/>
          <p:cNvSpPr/>
          <p:nvPr/>
        </p:nvSpPr>
        <p:spPr>
          <a:xfrm>
            <a:off x="0" y="5364472"/>
            <a:ext cx="5291468" cy="1490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p53"/>
          <p:cNvSpPr/>
          <p:nvPr/>
        </p:nvSpPr>
        <p:spPr>
          <a:xfrm>
            <a:off x="0" y="6501384"/>
            <a:ext cx="5852160" cy="3566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0" name="Google Shape;1230;p53"/>
          <p:cNvSpPr txBox="1"/>
          <p:nvPr/>
        </p:nvSpPr>
        <p:spPr>
          <a:xfrm>
            <a:off x="-62242" y="4419263"/>
            <a:ext cx="5353710" cy="954107"/>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b="1" lang="en-US" sz="2800">
                <a:solidFill>
                  <a:srgbClr val="FF0000"/>
                </a:solidFill>
                <a:latin typeface="Calibri"/>
                <a:ea typeface="Calibri"/>
                <a:cs typeface="Calibri"/>
                <a:sym typeface="Calibri"/>
              </a:rPr>
              <a:t>אל תשתמשו בזה ב production !!</a:t>
            </a:r>
            <a:endParaRPr/>
          </a:p>
          <a:p>
            <a:pPr indent="0" lvl="0" marL="0" marR="0" rtl="1" algn="r">
              <a:spcBef>
                <a:spcPts val="0"/>
              </a:spcBef>
              <a:spcAft>
                <a:spcPts val="0"/>
              </a:spcAft>
              <a:buNone/>
            </a:pPr>
            <a:r>
              <a:rPr b="1" lang="en-US" sz="2800">
                <a:solidFill>
                  <a:srgbClr val="FF0000"/>
                </a:solidFill>
                <a:latin typeface="Calibri"/>
                <a:ea typeface="Calibri"/>
                <a:cs typeface="Calibri"/>
                <a:sym typeface="Calibri"/>
              </a:rPr>
              <a:t>זה רק לבדיקות !!</a:t>
            </a:r>
            <a:endParaRPr b="1" sz="2800">
              <a:solidFill>
                <a:srgbClr val="FF0000"/>
              </a:solidFill>
              <a:latin typeface="Calibri"/>
              <a:ea typeface="Calibri"/>
              <a:cs typeface="Calibri"/>
              <a:sym typeface="Calibri"/>
            </a:endParaRPr>
          </a:p>
        </p:txBody>
      </p:sp>
      <p:pic>
        <p:nvPicPr>
          <p:cNvPr id="1231" name="Google Shape;1231;p53"/>
          <p:cNvPicPr preferRelativeResize="0"/>
          <p:nvPr/>
        </p:nvPicPr>
        <p:blipFill rotWithShape="1">
          <a:blip r:embed="rId3">
            <a:alphaModFix/>
          </a:blip>
          <a:srcRect b="0" l="0" r="0" t="0"/>
          <a:stretch/>
        </p:blipFill>
        <p:spPr>
          <a:xfrm>
            <a:off x="5291468" y="46831"/>
            <a:ext cx="6795069" cy="67329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5" name="Shape 1235"/>
        <p:cNvGrpSpPr/>
        <p:nvPr/>
      </p:nvGrpSpPr>
      <p:grpSpPr>
        <a:xfrm>
          <a:off x="0" y="0"/>
          <a:ext cx="0" cy="0"/>
          <a:chOff x="0" y="0"/>
          <a:chExt cx="0" cy="0"/>
        </a:xfrm>
      </p:grpSpPr>
      <p:sp>
        <p:nvSpPr>
          <p:cNvPr id="1236" name="Google Shape;1236;p6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67"/>
          <p:cNvSpPr/>
          <p:nvPr/>
        </p:nvSpPr>
        <p:spPr>
          <a:xfrm>
            <a:off x="-1" y="1"/>
            <a:ext cx="65987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8" name="Google Shape;1238;p67"/>
          <p:cNvSpPr txBox="1"/>
          <p:nvPr>
            <p:ph type="title"/>
          </p:nvPr>
        </p:nvSpPr>
        <p:spPr>
          <a:xfrm>
            <a:off x="1166648" y="679927"/>
            <a:ext cx="5064470" cy="2270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RDD</a:t>
            </a:r>
            <a:endParaRPr/>
          </a:p>
        </p:txBody>
      </p:sp>
      <p:sp>
        <p:nvSpPr>
          <p:cNvPr id="1239" name="Google Shape;1239;p67"/>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40" name="Google Shape;1240;p67"/>
          <p:cNvGrpSpPr/>
          <p:nvPr/>
        </p:nvGrpSpPr>
        <p:grpSpPr>
          <a:xfrm>
            <a:off x="1188720" y="73152"/>
            <a:ext cx="1178966" cy="232963"/>
            <a:chOff x="7763256" y="73152"/>
            <a:chExt cx="1178966" cy="232963"/>
          </a:xfrm>
        </p:grpSpPr>
        <p:sp>
          <p:nvSpPr>
            <p:cNvPr id="1241" name="Google Shape;1241;p67"/>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2" name="Google Shape;1242;p67"/>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67"/>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67"/>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67"/>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67"/>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7" name="Google Shape;1247;p67"/>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8" name="Google Shape;1248;p67"/>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9" name="Google Shape;1249;p67"/>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0" name="Google Shape;1250;p67"/>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1" name="Google Shape;1251;p67"/>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2" name="Google Shape;1252;p67"/>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3" name="Google Shape;1253;p67"/>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67"/>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67"/>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Google Shape;1256;p67"/>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7" name="Google Shape;1257;p67"/>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8" name="Google Shape;1258;p67"/>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9" name="Google Shape;1259;p67"/>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0" name="Google Shape;1260;p67"/>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בניין משרדים גבוה במבט כלפי מעלה" id="1261" name="Google Shape;1261;p67"/>
          <p:cNvPicPr preferRelativeResize="0"/>
          <p:nvPr/>
        </p:nvPicPr>
        <p:blipFill rotWithShape="1">
          <a:blip r:embed="rId3">
            <a:alphaModFix/>
          </a:blip>
          <a:srcRect b="-3" l="0" r="-3" t="12603"/>
          <a:stretch/>
        </p:blipFill>
        <p:spPr>
          <a:xfrm>
            <a:off x="6606643" y="10"/>
            <a:ext cx="5585357" cy="3233973"/>
          </a:xfrm>
          <a:prstGeom prst="rect">
            <a:avLst/>
          </a:prstGeom>
          <a:noFill/>
          <a:ln>
            <a:noFill/>
          </a:ln>
        </p:spPr>
      </p:pic>
      <p:sp>
        <p:nvSpPr>
          <p:cNvPr id="1262" name="Google Shape;1262;p67"/>
          <p:cNvSpPr/>
          <p:nvPr/>
        </p:nvSpPr>
        <p:spPr>
          <a:xfrm>
            <a:off x="-1" y="3233982"/>
            <a:ext cx="606972" cy="36240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3" name="Google Shape;1263;p67"/>
          <p:cNvSpPr txBox="1"/>
          <p:nvPr>
            <p:ph idx="1" type="body"/>
          </p:nvPr>
        </p:nvSpPr>
        <p:spPr>
          <a:xfrm>
            <a:off x="1166648" y="3540334"/>
            <a:ext cx="10844119" cy="302600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900"/>
              <a:buChar char="•"/>
            </a:pPr>
            <a:r>
              <a:rPr lang="en-US" sz="1900"/>
              <a:t>RDD הוא מבנה הנתונים הבסיסי של ספארק.</a:t>
            </a:r>
            <a:endParaRPr/>
          </a:p>
          <a:p>
            <a:pPr indent="-228600" lvl="0" marL="228600" rtl="1" algn="r">
              <a:lnSpc>
                <a:spcPct val="90000"/>
              </a:lnSpc>
              <a:spcBef>
                <a:spcPts val="1000"/>
              </a:spcBef>
              <a:spcAft>
                <a:spcPts val="0"/>
              </a:spcAft>
              <a:buClr>
                <a:schemeClr val="dk1"/>
              </a:buClr>
              <a:buSzPts val="1900"/>
              <a:buChar char="•"/>
            </a:pPr>
            <a:r>
              <a:rPr lang="en-US" sz="1900"/>
              <a:t>כל דבר בספארק בנוי על גבי RDD.</a:t>
            </a:r>
            <a:endParaRPr/>
          </a:p>
          <a:p>
            <a:pPr indent="-228600" lvl="0" marL="228600" rtl="1" algn="r">
              <a:lnSpc>
                <a:spcPct val="90000"/>
              </a:lnSpc>
              <a:spcBef>
                <a:spcPts val="1000"/>
              </a:spcBef>
              <a:spcAft>
                <a:spcPts val="0"/>
              </a:spcAft>
              <a:buClr>
                <a:schemeClr val="dk1"/>
              </a:buClr>
              <a:buSzPts val="1900"/>
              <a:buChar char="•"/>
            </a:pPr>
            <a:r>
              <a:rPr lang="en-US" sz="1900"/>
              <a:t>פונקציות שאנחנו מפעילים על DataFrames מובנות על גבי RDDs ומקומפלות לפעולות עליהם לביצוע מבוזר יעיל.</a:t>
            </a:r>
            <a:endParaRPr/>
          </a:p>
          <a:p>
            <a:pPr indent="-228600" lvl="0" marL="228600" rtl="1" algn="r">
              <a:lnSpc>
                <a:spcPct val="90000"/>
              </a:lnSpc>
              <a:spcBef>
                <a:spcPts val="1000"/>
              </a:spcBef>
              <a:spcAft>
                <a:spcPts val="0"/>
              </a:spcAft>
              <a:buClr>
                <a:schemeClr val="dk1"/>
              </a:buClr>
              <a:buSzPts val="1900"/>
              <a:buChar char="•"/>
            </a:pPr>
            <a:r>
              <a:rPr lang="en-US" sz="1900"/>
              <a:t>יש מספר דברים שאולי תצטרכו להשתמש בRDDs בשבילם, במיוחד אם אתם עובדים עם raw data.</a:t>
            </a:r>
            <a:endParaRPr/>
          </a:p>
          <a:p>
            <a:pPr indent="-228600" lvl="0" marL="228600" rtl="1" algn="r">
              <a:lnSpc>
                <a:spcPct val="90000"/>
              </a:lnSpc>
              <a:spcBef>
                <a:spcPts val="1000"/>
              </a:spcBef>
              <a:spcAft>
                <a:spcPts val="0"/>
              </a:spcAft>
              <a:buClr>
                <a:schemeClr val="dk1"/>
              </a:buClr>
              <a:buSzPts val="1900"/>
              <a:buChar char="•"/>
            </a:pPr>
            <a:r>
              <a:rPr lang="en-US" sz="1900"/>
              <a:t>ברוב המקרים אתם תעבדו עם הStructured API.</a:t>
            </a:r>
            <a:endParaRPr/>
          </a:p>
          <a:p>
            <a:pPr indent="-228600" lvl="0" marL="228600" rtl="1" algn="r">
              <a:lnSpc>
                <a:spcPct val="90000"/>
              </a:lnSpc>
              <a:spcBef>
                <a:spcPts val="1000"/>
              </a:spcBef>
              <a:spcAft>
                <a:spcPts val="0"/>
              </a:spcAft>
              <a:buClr>
                <a:schemeClr val="dk1"/>
              </a:buClr>
              <a:buSzPts val="1900"/>
              <a:buChar char="•"/>
            </a:pPr>
            <a:r>
              <a:rPr lang="en-US" sz="1900"/>
              <a:t>RDDs מייחצנים מאפיינים פיזיים של ספארק כמו partitions למשתמשים.</a:t>
            </a:r>
            <a:endParaRPr sz="19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RDD</a:t>
            </a:r>
            <a:endParaRPr/>
          </a:p>
        </p:txBody>
      </p:sp>
      <p:sp>
        <p:nvSpPr>
          <p:cNvPr id="1269" name="Google Shape;1269;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פעולה מסויימת שתצרכו להשתמש בה בRDD היא לבזר מידע שיש לכם בזיכרון של הdriver.</a:t>
            </a:r>
            <a:endParaRPr/>
          </a:p>
          <a:p>
            <a:pPr indent="-228600" lvl="0" marL="228600" rtl="1" algn="r">
              <a:lnSpc>
                <a:spcPct val="90000"/>
              </a:lnSpc>
              <a:spcBef>
                <a:spcPts val="1000"/>
              </a:spcBef>
              <a:spcAft>
                <a:spcPts val="0"/>
              </a:spcAft>
              <a:buClr>
                <a:schemeClr val="dk1"/>
              </a:buClr>
              <a:buSzPts val="2800"/>
              <a:buChar char="•"/>
            </a:pPr>
            <a:r>
              <a:rPr lang="en-US"/>
              <a:t>לדוגמא בואו נבזר מספרים פשוטים וניצור מזה DataFrame.</a:t>
            </a:r>
            <a:endParaRPr/>
          </a:p>
        </p:txBody>
      </p:sp>
      <p:pic>
        <p:nvPicPr>
          <p:cNvPr id="1270" name="Google Shape;1270;p68"/>
          <p:cNvPicPr preferRelativeResize="0"/>
          <p:nvPr/>
        </p:nvPicPr>
        <p:blipFill rotWithShape="1">
          <a:blip r:embed="rId3">
            <a:alphaModFix/>
          </a:blip>
          <a:srcRect b="0" l="0" r="0" t="0"/>
          <a:stretch/>
        </p:blipFill>
        <p:spPr>
          <a:xfrm>
            <a:off x="714009" y="3429000"/>
            <a:ext cx="8110968" cy="485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4" name="Shape 1274"/>
        <p:cNvGrpSpPr/>
        <p:nvPr/>
      </p:nvGrpSpPr>
      <p:grpSpPr>
        <a:xfrm>
          <a:off x="0" y="0"/>
          <a:ext cx="0" cy="0"/>
          <a:chOff x="0" y="0"/>
          <a:chExt cx="0" cy="0"/>
        </a:xfrm>
      </p:grpSpPr>
      <p:sp>
        <p:nvSpPr>
          <p:cNvPr id="1275" name="Google Shape;1275;p6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Google Shape;1276;p6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7" name="Google Shape;1277;p6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8" name="Google Shape;1278;p69"/>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9" name="Google Shape;1279;p69"/>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RDD</a:t>
            </a:r>
            <a:endParaRPr sz="5400"/>
          </a:p>
        </p:txBody>
      </p:sp>
      <p:grpSp>
        <p:nvGrpSpPr>
          <p:cNvPr id="1280" name="Google Shape;1280;p69"/>
          <p:cNvGrpSpPr/>
          <p:nvPr/>
        </p:nvGrpSpPr>
        <p:grpSpPr>
          <a:xfrm>
            <a:off x="1188720" y="73152"/>
            <a:ext cx="1178966" cy="232963"/>
            <a:chOff x="5422392" y="64008"/>
            <a:chExt cx="1178966" cy="232963"/>
          </a:xfrm>
        </p:grpSpPr>
        <p:sp>
          <p:nvSpPr>
            <p:cNvPr id="1281" name="Google Shape;1281;p69"/>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69"/>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3" name="Google Shape;1283;p69"/>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69"/>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69"/>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69"/>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69"/>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8" name="Google Shape;1288;p69"/>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9" name="Google Shape;1289;p69"/>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0" name="Google Shape;1290;p69"/>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1" name="Google Shape;1291;p69"/>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69"/>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3" name="Google Shape;1293;p69"/>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69"/>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69"/>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69"/>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69"/>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69"/>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69"/>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69"/>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01" name="Google Shape;1301;p69"/>
          <p:cNvSpPr txBox="1"/>
          <p:nvPr>
            <p:ph idx="1" type="body"/>
          </p:nvPr>
        </p:nvSpPr>
        <p:spPr>
          <a:xfrm>
            <a:off x="5770605" y="499833"/>
            <a:ext cx="6233983"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RDD זמינים גם בPython וגם בScala אבל הם לא זהים.</a:t>
            </a:r>
            <a:endParaRPr/>
          </a:p>
          <a:p>
            <a:pPr indent="-228600" lvl="0" marL="228600" rtl="1" algn="r">
              <a:lnSpc>
                <a:spcPct val="90000"/>
              </a:lnSpc>
              <a:spcBef>
                <a:spcPts val="1000"/>
              </a:spcBef>
              <a:spcAft>
                <a:spcPts val="0"/>
              </a:spcAft>
              <a:buClr>
                <a:schemeClr val="dk1"/>
              </a:buClr>
              <a:buSzPts val="2200"/>
              <a:buChar char="•"/>
            </a:pPr>
            <a:r>
              <a:rPr lang="en-US" sz="2200"/>
              <a:t>בשונה מDataFrame API שהוא זהה.</a:t>
            </a:r>
            <a:endParaRPr/>
          </a:p>
          <a:p>
            <a:pPr indent="-228600" lvl="0" marL="228600" rtl="1" algn="r">
              <a:lnSpc>
                <a:spcPct val="90000"/>
              </a:lnSpc>
              <a:spcBef>
                <a:spcPts val="1000"/>
              </a:spcBef>
              <a:spcAft>
                <a:spcPts val="0"/>
              </a:spcAft>
              <a:buClr>
                <a:schemeClr val="dk1"/>
              </a:buClr>
              <a:buSzPts val="2200"/>
              <a:buChar char="•"/>
            </a:pPr>
            <a:r>
              <a:rPr lang="en-US" sz="2200"/>
              <a:t>כמתכנתים אתם לא תצטרכו להשתמש בRDDs בשביל לבצע את המשימות שלכם אלא אם כן אתם מתחזקים קוד ספארק ישן.</a:t>
            </a:r>
            <a:endParaRPr/>
          </a:p>
          <a:p>
            <a:pPr indent="-228600" lvl="0" marL="228600" rtl="1" algn="r">
              <a:lnSpc>
                <a:spcPct val="90000"/>
              </a:lnSpc>
              <a:spcBef>
                <a:spcPts val="1000"/>
              </a:spcBef>
              <a:spcAft>
                <a:spcPts val="0"/>
              </a:spcAft>
              <a:buClr>
                <a:schemeClr val="dk1"/>
              </a:buClr>
              <a:buSzPts val="2200"/>
              <a:buChar char="•"/>
            </a:pPr>
            <a:r>
              <a:rPr lang="en-US" sz="2200"/>
              <a:t>בעצם בספארק המודרני אין מקרים שאתם תצטרכו להשתמש בRDD במקום בStructured API מעבר למניפולציה של מידע מאוד גולמי לא מובנה.</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5" name="Shape 1305"/>
        <p:cNvGrpSpPr/>
        <p:nvPr/>
      </p:nvGrpSpPr>
      <p:grpSpPr>
        <a:xfrm>
          <a:off x="0" y="0"/>
          <a:ext cx="0" cy="0"/>
          <a:chOff x="0" y="0"/>
          <a:chExt cx="0" cy="0"/>
        </a:xfrm>
      </p:grpSpPr>
      <p:sp>
        <p:nvSpPr>
          <p:cNvPr id="1306" name="Google Shape;1306;g13a918f1f8a_0_88"/>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7" name="Google Shape;1307;g13a918f1f8a_0_88"/>
          <p:cNvSpPr/>
          <p:nvPr/>
        </p:nvSpPr>
        <p:spPr>
          <a:xfrm>
            <a:off x="-1" y="1"/>
            <a:ext cx="6598800" cy="323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8" name="Google Shape;1308;g13a918f1f8a_0_88"/>
          <p:cNvSpPr txBox="1"/>
          <p:nvPr>
            <p:ph type="title"/>
          </p:nvPr>
        </p:nvSpPr>
        <p:spPr>
          <a:xfrm>
            <a:off x="1166648" y="679927"/>
            <a:ext cx="5064600" cy="2270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309" name="Google Shape;1309;g13a918f1f8a_0_88"/>
          <p:cNvSpPr/>
          <p:nvPr/>
        </p:nvSpPr>
        <p:spPr>
          <a:xfrm>
            <a:off x="-1" y="1"/>
            <a:ext cx="606900" cy="3234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10" name="Google Shape;1310;g13a918f1f8a_0_88"/>
          <p:cNvGrpSpPr/>
          <p:nvPr/>
        </p:nvGrpSpPr>
        <p:grpSpPr>
          <a:xfrm>
            <a:off x="1188720" y="73152"/>
            <a:ext cx="1178898" cy="232836"/>
            <a:chOff x="7763256" y="73152"/>
            <a:chExt cx="1178898" cy="232836"/>
          </a:xfrm>
        </p:grpSpPr>
        <p:sp>
          <p:nvSpPr>
            <p:cNvPr id="1311" name="Google Shape;1311;g13a918f1f8a_0_88"/>
            <p:cNvSpPr/>
            <p:nvPr/>
          </p:nvSpPr>
          <p:spPr>
            <a:xfrm>
              <a:off x="826307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2" name="Google Shape;1312;g13a918f1f8a_0_88"/>
            <p:cNvSpPr/>
            <p:nvPr/>
          </p:nvSpPr>
          <p:spPr>
            <a:xfrm>
              <a:off x="826307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3" name="Google Shape;1313;g13a918f1f8a_0_88"/>
            <p:cNvSpPr/>
            <p:nvPr/>
          </p:nvSpPr>
          <p:spPr>
            <a:xfrm>
              <a:off x="8138122"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g13a918f1f8a_0_88"/>
            <p:cNvSpPr/>
            <p:nvPr/>
          </p:nvSpPr>
          <p:spPr>
            <a:xfrm>
              <a:off x="8138122"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5" name="Google Shape;1315;g13a918f1f8a_0_88"/>
            <p:cNvSpPr/>
            <p:nvPr/>
          </p:nvSpPr>
          <p:spPr>
            <a:xfrm>
              <a:off x="801316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g13a918f1f8a_0_88"/>
            <p:cNvSpPr/>
            <p:nvPr/>
          </p:nvSpPr>
          <p:spPr>
            <a:xfrm>
              <a:off x="801316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g13a918f1f8a_0_88"/>
            <p:cNvSpPr/>
            <p:nvPr/>
          </p:nvSpPr>
          <p:spPr>
            <a:xfrm>
              <a:off x="7888211"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8" name="Google Shape;1318;g13a918f1f8a_0_88"/>
            <p:cNvSpPr/>
            <p:nvPr/>
          </p:nvSpPr>
          <p:spPr>
            <a:xfrm>
              <a:off x="7888211"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g13a918f1f8a_0_88"/>
            <p:cNvSpPr/>
            <p:nvPr/>
          </p:nvSpPr>
          <p:spPr>
            <a:xfrm>
              <a:off x="7763256"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g13a918f1f8a_0_88"/>
            <p:cNvSpPr/>
            <p:nvPr/>
          </p:nvSpPr>
          <p:spPr>
            <a:xfrm>
              <a:off x="7763256"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g13a918f1f8a_0_88"/>
            <p:cNvSpPr/>
            <p:nvPr/>
          </p:nvSpPr>
          <p:spPr>
            <a:xfrm>
              <a:off x="888785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g13a918f1f8a_0_88"/>
            <p:cNvSpPr/>
            <p:nvPr/>
          </p:nvSpPr>
          <p:spPr>
            <a:xfrm>
              <a:off x="888785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g13a918f1f8a_0_88"/>
            <p:cNvSpPr/>
            <p:nvPr/>
          </p:nvSpPr>
          <p:spPr>
            <a:xfrm>
              <a:off x="8762899"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g13a918f1f8a_0_88"/>
            <p:cNvSpPr/>
            <p:nvPr/>
          </p:nvSpPr>
          <p:spPr>
            <a:xfrm>
              <a:off x="8762899"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g13a918f1f8a_0_88"/>
            <p:cNvSpPr/>
            <p:nvPr/>
          </p:nvSpPr>
          <p:spPr>
            <a:xfrm>
              <a:off x="863794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g13a918f1f8a_0_88"/>
            <p:cNvSpPr/>
            <p:nvPr/>
          </p:nvSpPr>
          <p:spPr>
            <a:xfrm>
              <a:off x="863794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g13a918f1f8a_0_88"/>
            <p:cNvSpPr/>
            <p:nvPr/>
          </p:nvSpPr>
          <p:spPr>
            <a:xfrm>
              <a:off x="8512988"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8" name="Google Shape;1328;g13a918f1f8a_0_88"/>
            <p:cNvSpPr/>
            <p:nvPr/>
          </p:nvSpPr>
          <p:spPr>
            <a:xfrm>
              <a:off x="8512988"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9" name="Google Shape;1329;g13a918f1f8a_0_88"/>
            <p:cNvSpPr/>
            <p:nvPr/>
          </p:nvSpPr>
          <p:spPr>
            <a:xfrm>
              <a:off x="8388033"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g13a918f1f8a_0_88"/>
            <p:cNvSpPr/>
            <p:nvPr/>
          </p:nvSpPr>
          <p:spPr>
            <a:xfrm>
              <a:off x="8388033"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נורות לבנות ונורה צהובה אחת בולטת" id="1331" name="Google Shape;1331;g13a918f1f8a_0_88"/>
          <p:cNvPicPr preferRelativeResize="0"/>
          <p:nvPr/>
        </p:nvPicPr>
        <p:blipFill rotWithShape="1">
          <a:blip r:embed="rId3">
            <a:alphaModFix/>
          </a:blip>
          <a:srcRect b="13254" l="0" r="0" t="0"/>
          <a:stretch/>
        </p:blipFill>
        <p:spPr>
          <a:xfrm>
            <a:off x="6606643" y="10"/>
            <a:ext cx="5585357" cy="3233972"/>
          </a:xfrm>
          <a:prstGeom prst="rect">
            <a:avLst/>
          </a:prstGeom>
          <a:noFill/>
          <a:ln>
            <a:noFill/>
          </a:ln>
        </p:spPr>
      </p:pic>
      <p:sp>
        <p:nvSpPr>
          <p:cNvPr id="1332" name="Google Shape;1332;g13a918f1f8a_0_88"/>
          <p:cNvSpPr/>
          <p:nvPr/>
        </p:nvSpPr>
        <p:spPr>
          <a:xfrm>
            <a:off x="-1" y="3233982"/>
            <a:ext cx="606900" cy="362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3" name="Google Shape;1333;g13a918f1f8a_0_88"/>
          <p:cNvSpPr txBox="1"/>
          <p:nvPr>
            <p:ph idx="1" type="body"/>
          </p:nvPr>
        </p:nvSpPr>
        <p:spPr>
          <a:xfrm>
            <a:off x="803190" y="3540334"/>
            <a:ext cx="11121000" cy="3026100"/>
          </a:xfrm>
          <a:prstGeom prst="rect">
            <a:avLst/>
          </a:prstGeom>
          <a:noFill/>
          <a:ln>
            <a:noFill/>
          </a:ln>
        </p:spPr>
        <p:txBody>
          <a:bodyPr anchorCtr="0" anchor="ctr" bIns="45700" lIns="91425" spcFirstLastPara="1" rIns="91425" wrap="square" tIns="45700">
            <a:normAutofit lnSpcReduction="10000"/>
          </a:bodyPr>
          <a:lstStyle/>
          <a:p>
            <a:pPr indent="-228600" lvl="0" marL="228600" rtl="1" algn="r">
              <a:lnSpc>
                <a:spcPct val="90000"/>
              </a:lnSpc>
              <a:spcBef>
                <a:spcPts val="0"/>
              </a:spcBef>
              <a:spcAft>
                <a:spcPts val="0"/>
              </a:spcAft>
              <a:buClr>
                <a:schemeClr val="dk1"/>
              </a:buClr>
              <a:buSzPts val="1900"/>
              <a:buChar char="•"/>
            </a:pPr>
            <a:r>
              <a:rPr lang="en-US" sz="1900"/>
              <a:t>פונקציונליות פופולרית נוספת של spark היא היכולת לבצע machine learning  בscale גדול בעזרת ספרייה מובנית בשם Spark ML.</a:t>
            </a:r>
            <a:endParaRPr/>
          </a:p>
          <a:p>
            <a:pPr indent="-228600" lvl="0" marL="228600" rtl="1" algn="r">
              <a:lnSpc>
                <a:spcPct val="90000"/>
              </a:lnSpc>
              <a:spcBef>
                <a:spcPts val="1000"/>
              </a:spcBef>
              <a:spcAft>
                <a:spcPts val="0"/>
              </a:spcAft>
              <a:buClr>
                <a:schemeClr val="dk1"/>
              </a:buClr>
              <a:buSzPts val="1900"/>
              <a:buChar char="•"/>
            </a:pPr>
            <a:r>
              <a:rPr lang="en-US" sz="1900"/>
              <a:t>אתם יכולים אפילו להשתמש במודלים שאומנו ב-Spark ML בשביל לעשות חיזויים בStructured Streaming.</a:t>
            </a:r>
            <a:endParaRPr/>
          </a:p>
          <a:p>
            <a:pPr indent="-228600" lvl="0" marL="228600" rtl="1" algn="r">
              <a:lnSpc>
                <a:spcPct val="90000"/>
              </a:lnSpc>
              <a:spcBef>
                <a:spcPts val="1000"/>
              </a:spcBef>
              <a:spcAft>
                <a:spcPts val="0"/>
              </a:spcAft>
              <a:buClr>
                <a:schemeClr val="dk1"/>
              </a:buClr>
              <a:buSzPts val="1900"/>
              <a:buChar char="•"/>
            </a:pPr>
            <a:r>
              <a:rPr lang="en-US" sz="1900"/>
              <a:t>הספרייה נותנת מענה רחב של אלגוריתמים:</a:t>
            </a:r>
            <a:endParaRPr/>
          </a:p>
          <a:p>
            <a:pPr indent="-228600" lvl="1" marL="685800" rtl="1" algn="r">
              <a:lnSpc>
                <a:spcPct val="90000"/>
              </a:lnSpc>
              <a:spcBef>
                <a:spcPts val="500"/>
              </a:spcBef>
              <a:spcAft>
                <a:spcPts val="0"/>
              </a:spcAft>
              <a:buClr>
                <a:schemeClr val="dk1"/>
              </a:buClr>
              <a:buSzPts val="1900"/>
              <a:buChar char="•"/>
            </a:pPr>
            <a:r>
              <a:rPr lang="en-US" sz="1900"/>
              <a:t>Classification</a:t>
            </a:r>
            <a:endParaRPr/>
          </a:p>
          <a:p>
            <a:pPr indent="-228600" lvl="1" marL="685800" rtl="1" algn="r">
              <a:lnSpc>
                <a:spcPct val="90000"/>
              </a:lnSpc>
              <a:spcBef>
                <a:spcPts val="500"/>
              </a:spcBef>
              <a:spcAft>
                <a:spcPts val="0"/>
              </a:spcAft>
              <a:buClr>
                <a:schemeClr val="dk1"/>
              </a:buClr>
              <a:buSzPts val="1900"/>
              <a:buChar char="•"/>
            </a:pPr>
            <a:r>
              <a:rPr lang="en-US" sz="1900"/>
              <a:t>Regression</a:t>
            </a:r>
            <a:endParaRPr/>
          </a:p>
          <a:p>
            <a:pPr indent="-228600" lvl="1" marL="685800" rtl="1" algn="r">
              <a:lnSpc>
                <a:spcPct val="90000"/>
              </a:lnSpc>
              <a:spcBef>
                <a:spcPts val="500"/>
              </a:spcBef>
              <a:spcAft>
                <a:spcPts val="0"/>
              </a:spcAft>
              <a:buClr>
                <a:schemeClr val="dk1"/>
              </a:buClr>
              <a:buSzPts val="1900"/>
              <a:buChar char="•"/>
            </a:pPr>
            <a:r>
              <a:rPr lang="en-US" sz="1900"/>
              <a:t>Clustering</a:t>
            </a:r>
            <a:endParaRPr/>
          </a:p>
          <a:p>
            <a:pPr indent="-228600" lvl="1" marL="685800" rtl="1" algn="r">
              <a:lnSpc>
                <a:spcPct val="90000"/>
              </a:lnSpc>
              <a:spcBef>
                <a:spcPts val="500"/>
              </a:spcBef>
              <a:spcAft>
                <a:spcPts val="0"/>
              </a:spcAft>
              <a:buClr>
                <a:schemeClr val="dk1"/>
              </a:buClr>
              <a:buSzPts val="1900"/>
              <a:buChar char="•"/>
            </a:pPr>
            <a:r>
              <a:rPr lang="en-US" sz="1900"/>
              <a:t>Deep learning</a:t>
            </a:r>
            <a:endParaRPr sz="1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7" name="Shape 1337"/>
        <p:cNvGrpSpPr/>
        <p:nvPr/>
      </p:nvGrpSpPr>
      <p:grpSpPr>
        <a:xfrm>
          <a:off x="0" y="0"/>
          <a:ext cx="0" cy="0"/>
          <a:chOff x="0" y="0"/>
          <a:chExt cx="0" cy="0"/>
        </a:xfrm>
      </p:grpSpPr>
      <p:sp>
        <p:nvSpPr>
          <p:cNvPr id="1338" name="Google Shape;1338;g13a918f1f8a_0_119"/>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9" name="Google Shape;1339;g13a918f1f8a_0_119"/>
          <p:cNvSpPr/>
          <p:nvPr/>
        </p:nvSpPr>
        <p:spPr>
          <a:xfrm>
            <a:off x="-1" y="1"/>
            <a:ext cx="6598800" cy="323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0" name="Google Shape;1340;g13a918f1f8a_0_119"/>
          <p:cNvSpPr txBox="1"/>
          <p:nvPr>
            <p:ph type="title"/>
          </p:nvPr>
        </p:nvSpPr>
        <p:spPr>
          <a:xfrm>
            <a:off x="1166648" y="679927"/>
            <a:ext cx="5064600" cy="2270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341" name="Google Shape;1341;g13a918f1f8a_0_119"/>
          <p:cNvSpPr/>
          <p:nvPr/>
        </p:nvSpPr>
        <p:spPr>
          <a:xfrm>
            <a:off x="-1" y="1"/>
            <a:ext cx="606900" cy="3234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42" name="Google Shape;1342;g13a918f1f8a_0_119"/>
          <p:cNvGrpSpPr/>
          <p:nvPr/>
        </p:nvGrpSpPr>
        <p:grpSpPr>
          <a:xfrm>
            <a:off x="1188720" y="73152"/>
            <a:ext cx="1178898" cy="232836"/>
            <a:chOff x="7763256" y="73152"/>
            <a:chExt cx="1178898" cy="232836"/>
          </a:xfrm>
        </p:grpSpPr>
        <p:sp>
          <p:nvSpPr>
            <p:cNvPr id="1343" name="Google Shape;1343;g13a918f1f8a_0_119"/>
            <p:cNvSpPr/>
            <p:nvPr/>
          </p:nvSpPr>
          <p:spPr>
            <a:xfrm>
              <a:off x="826307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g13a918f1f8a_0_119"/>
            <p:cNvSpPr/>
            <p:nvPr/>
          </p:nvSpPr>
          <p:spPr>
            <a:xfrm>
              <a:off x="826307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g13a918f1f8a_0_119"/>
            <p:cNvSpPr/>
            <p:nvPr/>
          </p:nvSpPr>
          <p:spPr>
            <a:xfrm>
              <a:off x="8138122"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6" name="Google Shape;1346;g13a918f1f8a_0_119"/>
            <p:cNvSpPr/>
            <p:nvPr/>
          </p:nvSpPr>
          <p:spPr>
            <a:xfrm>
              <a:off x="8138122"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7" name="Google Shape;1347;g13a918f1f8a_0_119"/>
            <p:cNvSpPr/>
            <p:nvPr/>
          </p:nvSpPr>
          <p:spPr>
            <a:xfrm>
              <a:off x="801316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g13a918f1f8a_0_119"/>
            <p:cNvSpPr/>
            <p:nvPr/>
          </p:nvSpPr>
          <p:spPr>
            <a:xfrm>
              <a:off x="801316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9" name="Google Shape;1349;g13a918f1f8a_0_119"/>
            <p:cNvSpPr/>
            <p:nvPr/>
          </p:nvSpPr>
          <p:spPr>
            <a:xfrm>
              <a:off x="7888211"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0" name="Google Shape;1350;g13a918f1f8a_0_119"/>
            <p:cNvSpPr/>
            <p:nvPr/>
          </p:nvSpPr>
          <p:spPr>
            <a:xfrm>
              <a:off x="7888211"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g13a918f1f8a_0_119"/>
            <p:cNvSpPr/>
            <p:nvPr/>
          </p:nvSpPr>
          <p:spPr>
            <a:xfrm>
              <a:off x="7763256"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g13a918f1f8a_0_119"/>
            <p:cNvSpPr/>
            <p:nvPr/>
          </p:nvSpPr>
          <p:spPr>
            <a:xfrm>
              <a:off x="7763256"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g13a918f1f8a_0_119"/>
            <p:cNvSpPr/>
            <p:nvPr/>
          </p:nvSpPr>
          <p:spPr>
            <a:xfrm>
              <a:off x="888785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g13a918f1f8a_0_119"/>
            <p:cNvSpPr/>
            <p:nvPr/>
          </p:nvSpPr>
          <p:spPr>
            <a:xfrm>
              <a:off x="888785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5" name="Google Shape;1355;g13a918f1f8a_0_119"/>
            <p:cNvSpPr/>
            <p:nvPr/>
          </p:nvSpPr>
          <p:spPr>
            <a:xfrm>
              <a:off x="8762899"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6" name="Google Shape;1356;g13a918f1f8a_0_119"/>
            <p:cNvSpPr/>
            <p:nvPr/>
          </p:nvSpPr>
          <p:spPr>
            <a:xfrm>
              <a:off x="8762899"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7" name="Google Shape;1357;g13a918f1f8a_0_119"/>
            <p:cNvSpPr/>
            <p:nvPr/>
          </p:nvSpPr>
          <p:spPr>
            <a:xfrm>
              <a:off x="863794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8" name="Google Shape;1358;g13a918f1f8a_0_119"/>
            <p:cNvSpPr/>
            <p:nvPr/>
          </p:nvSpPr>
          <p:spPr>
            <a:xfrm>
              <a:off x="863794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9" name="Google Shape;1359;g13a918f1f8a_0_119"/>
            <p:cNvSpPr/>
            <p:nvPr/>
          </p:nvSpPr>
          <p:spPr>
            <a:xfrm>
              <a:off x="8512988"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g13a918f1f8a_0_119"/>
            <p:cNvSpPr/>
            <p:nvPr/>
          </p:nvSpPr>
          <p:spPr>
            <a:xfrm>
              <a:off x="8512988"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1" name="Google Shape;1361;g13a918f1f8a_0_119"/>
            <p:cNvSpPr/>
            <p:nvPr/>
          </p:nvSpPr>
          <p:spPr>
            <a:xfrm>
              <a:off x="8388033"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g13a918f1f8a_0_119"/>
            <p:cNvSpPr/>
            <p:nvPr/>
          </p:nvSpPr>
          <p:spPr>
            <a:xfrm>
              <a:off x="8388033"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רקע מופשט של צומת ורשת" id="1363" name="Google Shape;1363;g13a918f1f8a_0_119"/>
          <p:cNvPicPr preferRelativeResize="0"/>
          <p:nvPr/>
        </p:nvPicPr>
        <p:blipFill rotWithShape="1">
          <a:blip r:embed="rId3">
            <a:alphaModFix/>
          </a:blip>
          <a:srcRect b="0" l="0" r="0" t="13254"/>
          <a:stretch/>
        </p:blipFill>
        <p:spPr>
          <a:xfrm>
            <a:off x="6606643" y="10"/>
            <a:ext cx="5585357" cy="3233972"/>
          </a:xfrm>
          <a:prstGeom prst="rect">
            <a:avLst/>
          </a:prstGeom>
          <a:noFill/>
          <a:ln>
            <a:noFill/>
          </a:ln>
        </p:spPr>
      </p:pic>
      <p:sp>
        <p:nvSpPr>
          <p:cNvPr id="1364" name="Google Shape;1364;g13a918f1f8a_0_119"/>
          <p:cNvSpPr/>
          <p:nvPr/>
        </p:nvSpPr>
        <p:spPr>
          <a:xfrm>
            <a:off x="-1" y="3233982"/>
            <a:ext cx="606900" cy="362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5" name="Google Shape;1365;g13a918f1f8a_0_119"/>
          <p:cNvSpPr txBox="1"/>
          <p:nvPr>
            <p:ph idx="1" type="body"/>
          </p:nvPr>
        </p:nvSpPr>
        <p:spPr>
          <a:xfrm>
            <a:off x="759941" y="3532988"/>
            <a:ext cx="11195100" cy="302610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100"/>
              <a:buChar char="•"/>
            </a:pPr>
            <a:r>
              <a:rPr lang="en-US" sz="2100"/>
              <a:t>בשביל להדגים את הספרייה, נבצע clustering על המידע שלנו בעזרת אלגוריתם סטנדרטי שנקרא k-means.</a:t>
            </a:r>
            <a:endParaRPr/>
          </a:p>
          <a:p>
            <a:pPr indent="-95250" lvl="0" marL="228600" rtl="1" algn="r">
              <a:lnSpc>
                <a:spcPct val="90000"/>
              </a:lnSpc>
              <a:spcBef>
                <a:spcPts val="1000"/>
              </a:spcBef>
              <a:spcAft>
                <a:spcPts val="0"/>
              </a:spcAft>
              <a:buClr>
                <a:schemeClr val="dk1"/>
              </a:buClr>
              <a:buSzPts val="2100"/>
              <a:buNone/>
            </a:pPr>
            <a:r>
              <a:t/>
            </a:r>
            <a:endParaRPr sz="2100"/>
          </a:p>
          <a:p>
            <a:pPr indent="-228600" lvl="0" marL="228600" rtl="1" algn="r">
              <a:lnSpc>
                <a:spcPct val="90000"/>
              </a:lnSpc>
              <a:spcBef>
                <a:spcPts val="1000"/>
              </a:spcBef>
              <a:spcAft>
                <a:spcPts val="0"/>
              </a:spcAft>
              <a:buClr>
                <a:schemeClr val="dk1"/>
              </a:buClr>
              <a:buSzPts val="2100"/>
              <a:buChar char="•"/>
            </a:pPr>
            <a:r>
              <a:rPr lang="en-US" sz="2100"/>
              <a:t>ספארק מכיל מספר פונקציות לpreprocessing.</a:t>
            </a:r>
            <a:endParaRPr/>
          </a:p>
          <a:p>
            <a:pPr indent="-95250" lvl="0" marL="228600" rtl="1" algn="r">
              <a:lnSpc>
                <a:spcPct val="90000"/>
              </a:lnSpc>
              <a:spcBef>
                <a:spcPts val="1000"/>
              </a:spcBef>
              <a:spcAft>
                <a:spcPts val="0"/>
              </a:spcAft>
              <a:buClr>
                <a:schemeClr val="dk1"/>
              </a:buClr>
              <a:buSzPts val="2100"/>
              <a:buNone/>
            </a:pPr>
            <a:r>
              <a:t/>
            </a:r>
            <a:endParaRPr sz="2100"/>
          </a:p>
          <a:p>
            <a:pPr indent="-228600" lvl="0" marL="228600" rtl="1" algn="r">
              <a:lnSpc>
                <a:spcPct val="90000"/>
              </a:lnSpc>
              <a:spcBef>
                <a:spcPts val="1000"/>
              </a:spcBef>
              <a:spcAft>
                <a:spcPts val="0"/>
              </a:spcAft>
              <a:buClr>
                <a:schemeClr val="dk1"/>
              </a:buClr>
              <a:buSzPts val="2100"/>
              <a:buChar char="•"/>
            </a:pPr>
            <a:r>
              <a:rPr lang="en-US" sz="2100"/>
              <a:t>בשביל להדגים אותן, נתחיל מraw data, נעביר את המידע טרנספורציות בשביל להביא אותו לפורמט הנכון ואז נוכל לאמן את המודל שלנו ובסוף לתת תחזיות.</a:t>
            </a:r>
            <a:endParaRPr sz="2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g13a918f1f8a_0_1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371" name="Google Shape;1371;g13a918f1f8a_0_1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קודם כל נסתכל על הסכמה של המידע שלנו: </a:t>
            </a:r>
            <a:endParaRPr/>
          </a:p>
        </p:txBody>
      </p:sp>
      <p:pic>
        <p:nvPicPr>
          <p:cNvPr id="1372" name="Google Shape;1372;g13a918f1f8a_0_150"/>
          <p:cNvPicPr preferRelativeResize="0"/>
          <p:nvPr/>
        </p:nvPicPr>
        <p:blipFill rotWithShape="1">
          <a:blip r:embed="rId3">
            <a:alphaModFix/>
          </a:blip>
          <a:srcRect b="0" l="0" r="0" t="0"/>
          <a:stretch/>
        </p:blipFill>
        <p:spPr>
          <a:xfrm>
            <a:off x="490317" y="2390751"/>
            <a:ext cx="4574937" cy="488180"/>
          </a:xfrm>
          <a:prstGeom prst="rect">
            <a:avLst/>
          </a:prstGeom>
          <a:noFill/>
          <a:ln>
            <a:noFill/>
          </a:ln>
        </p:spPr>
      </p:pic>
      <p:pic>
        <p:nvPicPr>
          <p:cNvPr id="1373" name="Google Shape;1373;g13a918f1f8a_0_150"/>
          <p:cNvPicPr preferRelativeResize="0"/>
          <p:nvPr/>
        </p:nvPicPr>
        <p:blipFill rotWithShape="1">
          <a:blip r:embed="rId4">
            <a:alphaModFix/>
          </a:blip>
          <a:srcRect b="0" l="0" r="0" t="0"/>
          <a:stretch/>
        </p:blipFill>
        <p:spPr>
          <a:xfrm>
            <a:off x="490316" y="3013868"/>
            <a:ext cx="5974777" cy="35391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6"/>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6"/>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52" name="Google Shape;152;p6"/>
          <p:cNvSpPr/>
          <p:nvPr/>
        </p:nvSpPr>
        <p:spPr>
          <a:xfrm>
            <a:off x="0"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6"/>
          <p:cNvSpPr txBox="1"/>
          <p:nvPr>
            <p:ph type="title"/>
          </p:nvPr>
        </p:nvSpPr>
        <p:spPr>
          <a:xfrm>
            <a:off x="3371787" y="1741337"/>
            <a:ext cx="5873561" cy="240140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6000"/>
              <a:buFont typeface="Calibri"/>
              <a:buNone/>
            </a:pPr>
            <a:r>
              <a:rPr lang="en-US" sz="6000">
                <a:solidFill>
                  <a:schemeClr val="dk2"/>
                </a:solidFill>
                <a:latin typeface="Calibri"/>
                <a:ea typeface="Calibri"/>
                <a:cs typeface="Calibri"/>
                <a:sym typeface="Calibri"/>
              </a:rPr>
              <a:t>Spark </a:t>
            </a:r>
            <a:r>
              <a:rPr lang="en-US" sz="6000">
                <a:solidFill>
                  <a:schemeClr val="dk2"/>
                </a:solidFill>
              </a:rPr>
              <a:t>architecture</a:t>
            </a:r>
            <a:endParaRPr/>
          </a:p>
        </p:txBody>
      </p:sp>
      <p:grpSp>
        <p:nvGrpSpPr>
          <p:cNvPr id="154" name="Google Shape;154;p6"/>
          <p:cNvGrpSpPr/>
          <p:nvPr/>
        </p:nvGrpSpPr>
        <p:grpSpPr>
          <a:xfrm flipH="1">
            <a:off x="-18230" y="-43336"/>
            <a:ext cx="5163047" cy="2657478"/>
            <a:chOff x="6867015" y="-1"/>
            <a:chExt cx="5324985" cy="3251912"/>
          </a:xfrm>
        </p:grpSpPr>
        <p:sp>
          <p:nvSpPr>
            <p:cNvPr id="155" name="Google Shape;155;p6"/>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6"/>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6"/>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6"/>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9" name="Google Shape;159;p6"/>
          <p:cNvGrpSpPr/>
          <p:nvPr/>
        </p:nvGrpSpPr>
        <p:grpSpPr>
          <a:xfrm rot="10800000">
            <a:off x="9058275" y="4146310"/>
            <a:ext cx="3142400" cy="2716805"/>
            <a:chOff x="-305" y="-4155"/>
            <a:chExt cx="2514948" cy="2174333"/>
          </a:xfrm>
        </p:grpSpPr>
        <p:sp>
          <p:nvSpPr>
            <p:cNvPr id="160" name="Google Shape;160;p6"/>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6"/>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6"/>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63" name="Google Shape;163;p6"/>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g13a918f1f8a_0_1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379" name="Google Shape;1379;g13a918f1f8a_0_15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אלגוריתמים ב-Spark MLlib דורשים שהמידע יהיה מיוצג באופן מספרי.</a:t>
            </a:r>
            <a:endParaRPr/>
          </a:p>
          <a:p>
            <a:pPr indent="-228600" lvl="0" marL="228600" rtl="1" algn="r">
              <a:lnSpc>
                <a:spcPct val="90000"/>
              </a:lnSpc>
              <a:spcBef>
                <a:spcPts val="1000"/>
              </a:spcBef>
              <a:spcAft>
                <a:spcPts val="0"/>
              </a:spcAft>
              <a:buClr>
                <a:schemeClr val="dk1"/>
              </a:buClr>
              <a:buSzPts val="2800"/>
              <a:buChar char="•"/>
            </a:pPr>
            <a:r>
              <a:rPr lang="en-US"/>
              <a:t>המידע שלנו בצורתו הנוכחית מיוצג על ידי מספר סוגים שונים:</a:t>
            </a:r>
            <a:endParaRPr/>
          </a:p>
          <a:p>
            <a:pPr indent="-228600" lvl="1" marL="685800" rtl="1" algn="r">
              <a:lnSpc>
                <a:spcPct val="90000"/>
              </a:lnSpc>
              <a:spcBef>
                <a:spcPts val="500"/>
              </a:spcBef>
              <a:spcAft>
                <a:spcPts val="0"/>
              </a:spcAft>
              <a:buClr>
                <a:schemeClr val="dk1"/>
              </a:buClr>
              <a:buSzPts val="2400"/>
              <a:buChar char="•"/>
            </a:pPr>
            <a:r>
              <a:rPr lang="en-US"/>
              <a:t>Timestamps</a:t>
            </a:r>
            <a:endParaRPr/>
          </a:p>
          <a:p>
            <a:pPr indent="-228600" lvl="1" marL="685800" rtl="1" algn="r">
              <a:lnSpc>
                <a:spcPct val="90000"/>
              </a:lnSpc>
              <a:spcBef>
                <a:spcPts val="500"/>
              </a:spcBef>
              <a:spcAft>
                <a:spcPts val="0"/>
              </a:spcAft>
              <a:buClr>
                <a:schemeClr val="dk1"/>
              </a:buClr>
              <a:buSzPts val="2400"/>
              <a:buChar char="•"/>
            </a:pPr>
            <a:r>
              <a:rPr lang="en-US"/>
              <a:t>Integers</a:t>
            </a:r>
            <a:endParaRPr/>
          </a:p>
          <a:p>
            <a:pPr indent="-228600" lvl="1" marL="685800" rtl="1" algn="r">
              <a:lnSpc>
                <a:spcPct val="90000"/>
              </a:lnSpc>
              <a:spcBef>
                <a:spcPts val="500"/>
              </a:spcBef>
              <a:spcAft>
                <a:spcPts val="0"/>
              </a:spcAft>
              <a:buClr>
                <a:schemeClr val="dk1"/>
              </a:buClr>
              <a:buSzPts val="2400"/>
              <a:buChar char="•"/>
            </a:pPr>
            <a:r>
              <a:rPr lang="en-US"/>
              <a:t>String</a:t>
            </a:r>
            <a:endParaRPr/>
          </a:p>
          <a:p>
            <a:pPr indent="-228600" lvl="0" marL="228600" rtl="1" algn="r">
              <a:lnSpc>
                <a:spcPct val="90000"/>
              </a:lnSpc>
              <a:spcBef>
                <a:spcPts val="1000"/>
              </a:spcBef>
              <a:spcAft>
                <a:spcPts val="0"/>
              </a:spcAft>
              <a:buClr>
                <a:schemeClr val="dk1"/>
              </a:buClr>
              <a:buSzPts val="2800"/>
              <a:buChar char="•"/>
            </a:pPr>
            <a:r>
              <a:rPr lang="en-US"/>
              <a:t>נשנה\נוסיף את השדות שאנחנו צריכים: </a:t>
            </a:r>
            <a:endParaRPr/>
          </a:p>
        </p:txBody>
      </p:sp>
      <p:pic>
        <p:nvPicPr>
          <p:cNvPr id="1380" name="Google Shape;1380;g13a918f1f8a_0_157"/>
          <p:cNvPicPr preferRelativeResize="0"/>
          <p:nvPr/>
        </p:nvPicPr>
        <p:blipFill rotWithShape="1">
          <a:blip r:embed="rId3">
            <a:alphaModFix/>
          </a:blip>
          <a:srcRect b="0" l="0" r="0" t="0"/>
          <a:stretch/>
        </p:blipFill>
        <p:spPr>
          <a:xfrm>
            <a:off x="420018" y="4552989"/>
            <a:ext cx="10727348" cy="154062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g13a918f1f8a_0_1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386" name="Google Shape;1386;g13a918f1f8a_0_16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אנחנו כמובן צריכים גם לפצל את המידע לtrain וtest.</a:t>
            </a:r>
            <a:endParaRPr/>
          </a:p>
          <a:p>
            <a:pPr indent="-228600" lvl="0" marL="228600" rtl="1" algn="r">
              <a:lnSpc>
                <a:spcPct val="90000"/>
              </a:lnSpc>
              <a:spcBef>
                <a:spcPts val="1000"/>
              </a:spcBef>
              <a:spcAft>
                <a:spcPts val="0"/>
              </a:spcAft>
              <a:buClr>
                <a:schemeClr val="dk1"/>
              </a:buClr>
              <a:buSzPts val="2800"/>
              <a:buChar char="•"/>
            </a:pPr>
            <a:r>
              <a:rPr lang="en-US"/>
              <a:t>נעשה את זה באופן ידני אבל כמובן שאפשר להשתמש בפונקציה מובנת של Spark ML כדי לפצל את המידע.</a:t>
            </a:r>
            <a:endParaRPr/>
          </a:p>
        </p:txBody>
      </p:sp>
      <p:pic>
        <p:nvPicPr>
          <p:cNvPr id="1387" name="Google Shape;1387;g13a918f1f8a_0_163"/>
          <p:cNvPicPr preferRelativeResize="0"/>
          <p:nvPr/>
        </p:nvPicPr>
        <p:blipFill rotWithShape="1">
          <a:blip r:embed="rId3">
            <a:alphaModFix/>
          </a:blip>
          <a:srcRect b="0" l="0" r="0" t="0"/>
          <a:stretch/>
        </p:blipFill>
        <p:spPr>
          <a:xfrm>
            <a:off x="866045" y="3429000"/>
            <a:ext cx="7370698" cy="209440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13a918f1f8a_0_1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393" name="Google Shape;1393;g13a918f1f8a_0_16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כמו שאמרנו קודם אנחנו צריכים לשנות את השדות שלנו לערכים מספריים.</a:t>
            </a:r>
            <a:endParaRPr/>
          </a:p>
          <a:p>
            <a:pPr indent="-228600" lvl="0" marL="228600" rtl="1" algn="r">
              <a:lnSpc>
                <a:spcPct val="90000"/>
              </a:lnSpc>
              <a:spcBef>
                <a:spcPts val="1000"/>
              </a:spcBef>
              <a:spcAft>
                <a:spcPts val="0"/>
              </a:spcAft>
              <a:buClr>
                <a:schemeClr val="dk1"/>
              </a:buClr>
              <a:buSzPts val="2800"/>
              <a:buChar char="•"/>
            </a:pPr>
            <a:r>
              <a:rPr lang="en-US"/>
              <a:t>לספארק יש כמה פונקציות שימושיות לזה שאחת מהן היא StringIndexer.</a:t>
            </a:r>
            <a:endParaRPr/>
          </a:p>
        </p:txBody>
      </p:sp>
      <p:pic>
        <p:nvPicPr>
          <p:cNvPr id="1394" name="Google Shape;1394;g13a918f1f8a_0_169"/>
          <p:cNvPicPr preferRelativeResize="0"/>
          <p:nvPr/>
        </p:nvPicPr>
        <p:blipFill rotWithShape="1">
          <a:blip r:embed="rId3">
            <a:alphaModFix/>
          </a:blip>
          <a:srcRect b="0" l="0" r="0" t="0"/>
          <a:stretch/>
        </p:blipFill>
        <p:spPr>
          <a:xfrm>
            <a:off x="1008939" y="3138396"/>
            <a:ext cx="7115639" cy="181222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8" name="Shape 1398"/>
        <p:cNvGrpSpPr/>
        <p:nvPr/>
      </p:nvGrpSpPr>
      <p:grpSpPr>
        <a:xfrm>
          <a:off x="0" y="0"/>
          <a:ext cx="0" cy="0"/>
          <a:chOff x="0" y="0"/>
          <a:chExt cx="0" cy="0"/>
        </a:xfrm>
      </p:grpSpPr>
      <p:sp>
        <p:nvSpPr>
          <p:cNvPr id="1399" name="Google Shape;1399;g13a918f1f8a_0_175"/>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0" name="Google Shape;1400;g13a918f1f8a_0_175"/>
          <p:cNvSpPr/>
          <p:nvPr/>
        </p:nvSpPr>
        <p:spPr>
          <a:xfrm>
            <a:off x="-1" y="1"/>
            <a:ext cx="6598800" cy="323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g13a918f1f8a_0_175"/>
          <p:cNvSpPr txBox="1"/>
          <p:nvPr>
            <p:ph type="title"/>
          </p:nvPr>
        </p:nvSpPr>
        <p:spPr>
          <a:xfrm>
            <a:off x="1166648" y="679927"/>
            <a:ext cx="5064600" cy="2270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02" name="Google Shape;1402;g13a918f1f8a_0_175"/>
          <p:cNvSpPr/>
          <p:nvPr/>
        </p:nvSpPr>
        <p:spPr>
          <a:xfrm>
            <a:off x="-1" y="1"/>
            <a:ext cx="606900" cy="3234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3" name="Google Shape;1403;g13a918f1f8a_0_175"/>
          <p:cNvGrpSpPr/>
          <p:nvPr/>
        </p:nvGrpSpPr>
        <p:grpSpPr>
          <a:xfrm>
            <a:off x="1188720" y="73152"/>
            <a:ext cx="1178898" cy="232836"/>
            <a:chOff x="7763256" y="73152"/>
            <a:chExt cx="1178898" cy="232836"/>
          </a:xfrm>
        </p:grpSpPr>
        <p:sp>
          <p:nvSpPr>
            <p:cNvPr id="1404" name="Google Shape;1404;g13a918f1f8a_0_175"/>
            <p:cNvSpPr/>
            <p:nvPr/>
          </p:nvSpPr>
          <p:spPr>
            <a:xfrm>
              <a:off x="826307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5" name="Google Shape;1405;g13a918f1f8a_0_175"/>
            <p:cNvSpPr/>
            <p:nvPr/>
          </p:nvSpPr>
          <p:spPr>
            <a:xfrm>
              <a:off x="826307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6" name="Google Shape;1406;g13a918f1f8a_0_175"/>
            <p:cNvSpPr/>
            <p:nvPr/>
          </p:nvSpPr>
          <p:spPr>
            <a:xfrm>
              <a:off x="8138122"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7" name="Google Shape;1407;g13a918f1f8a_0_175"/>
            <p:cNvSpPr/>
            <p:nvPr/>
          </p:nvSpPr>
          <p:spPr>
            <a:xfrm>
              <a:off x="8138122"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8" name="Google Shape;1408;g13a918f1f8a_0_175"/>
            <p:cNvSpPr/>
            <p:nvPr/>
          </p:nvSpPr>
          <p:spPr>
            <a:xfrm>
              <a:off x="801316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9" name="Google Shape;1409;g13a918f1f8a_0_175"/>
            <p:cNvSpPr/>
            <p:nvPr/>
          </p:nvSpPr>
          <p:spPr>
            <a:xfrm>
              <a:off x="801316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0" name="Google Shape;1410;g13a918f1f8a_0_175"/>
            <p:cNvSpPr/>
            <p:nvPr/>
          </p:nvSpPr>
          <p:spPr>
            <a:xfrm>
              <a:off x="7888211"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Google Shape;1411;g13a918f1f8a_0_175"/>
            <p:cNvSpPr/>
            <p:nvPr/>
          </p:nvSpPr>
          <p:spPr>
            <a:xfrm>
              <a:off x="7888211"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g13a918f1f8a_0_175"/>
            <p:cNvSpPr/>
            <p:nvPr/>
          </p:nvSpPr>
          <p:spPr>
            <a:xfrm>
              <a:off x="7763256"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g13a918f1f8a_0_175"/>
            <p:cNvSpPr/>
            <p:nvPr/>
          </p:nvSpPr>
          <p:spPr>
            <a:xfrm>
              <a:off x="7763256"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4" name="Google Shape;1414;g13a918f1f8a_0_175"/>
            <p:cNvSpPr/>
            <p:nvPr/>
          </p:nvSpPr>
          <p:spPr>
            <a:xfrm>
              <a:off x="888785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5" name="Google Shape;1415;g13a918f1f8a_0_175"/>
            <p:cNvSpPr/>
            <p:nvPr/>
          </p:nvSpPr>
          <p:spPr>
            <a:xfrm>
              <a:off x="888785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6" name="Google Shape;1416;g13a918f1f8a_0_175"/>
            <p:cNvSpPr/>
            <p:nvPr/>
          </p:nvSpPr>
          <p:spPr>
            <a:xfrm>
              <a:off x="8762899"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7" name="Google Shape;1417;g13a918f1f8a_0_175"/>
            <p:cNvSpPr/>
            <p:nvPr/>
          </p:nvSpPr>
          <p:spPr>
            <a:xfrm>
              <a:off x="8762899"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8" name="Google Shape;1418;g13a918f1f8a_0_175"/>
            <p:cNvSpPr/>
            <p:nvPr/>
          </p:nvSpPr>
          <p:spPr>
            <a:xfrm>
              <a:off x="863794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9" name="Google Shape;1419;g13a918f1f8a_0_175"/>
            <p:cNvSpPr/>
            <p:nvPr/>
          </p:nvSpPr>
          <p:spPr>
            <a:xfrm>
              <a:off x="863794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0" name="Google Shape;1420;g13a918f1f8a_0_175"/>
            <p:cNvSpPr/>
            <p:nvPr/>
          </p:nvSpPr>
          <p:spPr>
            <a:xfrm>
              <a:off x="8512988"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g13a918f1f8a_0_175"/>
            <p:cNvSpPr/>
            <p:nvPr/>
          </p:nvSpPr>
          <p:spPr>
            <a:xfrm>
              <a:off x="8512988"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g13a918f1f8a_0_175"/>
            <p:cNvSpPr/>
            <p:nvPr/>
          </p:nvSpPr>
          <p:spPr>
            <a:xfrm>
              <a:off x="8388033"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g13a918f1f8a_0_175"/>
            <p:cNvSpPr/>
            <p:nvPr/>
          </p:nvSpPr>
          <p:spPr>
            <a:xfrm>
              <a:off x="8388033"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424" name="Google Shape;1424;g13a918f1f8a_0_175"/>
          <p:cNvPicPr preferRelativeResize="0"/>
          <p:nvPr/>
        </p:nvPicPr>
        <p:blipFill rotWithShape="1">
          <a:blip r:embed="rId3">
            <a:alphaModFix/>
          </a:blip>
          <a:srcRect b="0" l="4328" r="-1378" t="0"/>
          <a:stretch/>
        </p:blipFill>
        <p:spPr>
          <a:xfrm>
            <a:off x="5526017" y="622257"/>
            <a:ext cx="6665983" cy="2386004"/>
          </a:xfrm>
          <a:prstGeom prst="rect">
            <a:avLst/>
          </a:prstGeom>
          <a:noFill/>
          <a:ln>
            <a:noFill/>
          </a:ln>
        </p:spPr>
      </p:pic>
      <p:sp>
        <p:nvSpPr>
          <p:cNvPr id="1425" name="Google Shape;1425;g13a918f1f8a_0_175"/>
          <p:cNvSpPr/>
          <p:nvPr/>
        </p:nvSpPr>
        <p:spPr>
          <a:xfrm>
            <a:off x="-1" y="3233982"/>
            <a:ext cx="606900" cy="362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6" name="Google Shape;1426;g13a918f1f8a_0_175"/>
          <p:cNvSpPr txBox="1"/>
          <p:nvPr>
            <p:ph idx="1" type="body"/>
          </p:nvPr>
        </p:nvSpPr>
        <p:spPr>
          <a:xfrm>
            <a:off x="1166649" y="3540334"/>
            <a:ext cx="10350000" cy="3026100"/>
          </a:xfrm>
          <a:prstGeom prst="rect">
            <a:avLst/>
          </a:prstGeom>
          <a:noFill/>
          <a:ln>
            <a:noFill/>
          </a:ln>
        </p:spPr>
        <p:txBody>
          <a:bodyPr anchorCtr="0" anchor="ctr" bIns="45700" lIns="91425" spcFirstLastPara="1" rIns="91425" wrap="square" tIns="45700">
            <a:normAutofit lnSpcReduction="10000"/>
          </a:bodyPr>
          <a:lstStyle/>
          <a:p>
            <a:pPr indent="-228600" lvl="0" marL="228600" rtl="1" algn="r">
              <a:lnSpc>
                <a:spcPct val="90000"/>
              </a:lnSpc>
              <a:spcBef>
                <a:spcPts val="0"/>
              </a:spcBef>
              <a:spcAft>
                <a:spcPts val="0"/>
              </a:spcAft>
              <a:buClr>
                <a:schemeClr val="dk1"/>
              </a:buClr>
              <a:buSzPts val="2100"/>
              <a:buChar char="•"/>
            </a:pPr>
            <a:r>
              <a:rPr lang="en-US" sz="2100"/>
              <a:t>זה יהפוך את הString שמייצג לנו את היום בשבוע למספר.</a:t>
            </a:r>
            <a:endParaRPr/>
          </a:p>
          <a:p>
            <a:pPr indent="-228600" lvl="0" marL="228600" rtl="1" algn="r">
              <a:lnSpc>
                <a:spcPct val="90000"/>
              </a:lnSpc>
              <a:spcBef>
                <a:spcPts val="1000"/>
              </a:spcBef>
              <a:spcAft>
                <a:spcPts val="0"/>
              </a:spcAft>
              <a:buClr>
                <a:schemeClr val="dk1"/>
              </a:buClr>
              <a:buSzPts val="2100"/>
              <a:buChar char="•"/>
            </a:pPr>
            <a:r>
              <a:rPr lang="en-US" sz="2100"/>
              <a:t>לדוגמא, ספארק יכול להחליט שיום ראשון זה 7 ויום שני זה 1.</a:t>
            </a:r>
            <a:endParaRPr/>
          </a:p>
          <a:p>
            <a:pPr indent="-228600" lvl="0" marL="228600" rtl="1" algn="r">
              <a:lnSpc>
                <a:spcPct val="90000"/>
              </a:lnSpc>
              <a:spcBef>
                <a:spcPts val="1000"/>
              </a:spcBef>
              <a:spcAft>
                <a:spcPts val="0"/>
              </a:spcAft>
              <a:buClr>
                <a:schemeClr val="dk1"/>
              </a:buClr>
              <a:buSzPts val="2100"/>
              <a:buChar char="•"/>
            </a:pPr>
            <a:r>
              <a:rPr lang="en-US" sz="2100"/>
              <a:t>לפי חוקי מתמטיקה זה אומר שיום ראשון יותר גדול מיום שני מה שבעצם לא נכון.</a:t>
            </a:r>
            <a:endParaRPr/>
          </a:p>
          <a:p>
            <a:pPr indent="-228600" lvl="0" marL="228600" rtl="1" algn="r">
              <a:lnSpc>
                <a:spcPct val="90000"/>
              </a:lnSpc>
              <a:spcBef>
                <a:spcPts val="1000"/>
              </a:spcBef>
              <a:spcAft>
                <a:spcPts val="0"/>
              </a:spcAft>
              <a:buClr>
                <a:schemeClr val="dk1"/>
              </a:buClr>
              <a:buSzPts val="2100"/>
              <a:buChar char="•"/>
            </a:pPr>
            <a:r>
              <a:rPr lang="en-US" sz="2100"/>
              <a:t>בשביל לתקן את זה, אנחנו צריכים להשתמש בOneHotEncoder כדי להמיר כל אחד מהערכים האלה לעמודה משלו.</a:t>
            </a:r>
            <a:endParaRPr/>
          </a:p>
          <a:p>
            <a:pPr indent="-228600" lvl="0" marL="228600" rtl="1" algn="r">
              <a:lnSpc>
                <a:spcPct val="90000"/>
              </a:lnSpc>
              <a:spcBef>
                <a:spcPts val="1000"/>
              </a:spcBef>
              <a:spcAft>
                <a:spcPts val="0"/>
              </a:spcAft>
              <a:buClr>
                <a:schemeClr val="dk1"/>
              </a:buClr>
              <a:buSzPts val="2100"/>
              <a:buChar char="•"/>
            </a:pPr>
            <a:r>
              <a:rPr lang="en-US" sz="2100"/>
              <a:t>בעצם נקבל עבור כל יום בשבוע עמודה עם ערך בולאני שהערך הזה אומר אם זה היום המתאים בשבוע.</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g13a918f1f8a_0_2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32" name="Google Shape;1432;g13a918f1f8a_0_20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1" algn="r">
              <a:lnSpc>
                <a:spcPct val="90000"/>
              </a:lnSpc>
              <a:spcBef>
                <a:spcPts val="0"/>
              </a:spcBef>
              <a:spcAft>
                <a:spcPts val="0"/>
              </a:spcAft>
              <a:buClr>
                <a:schemeClr val="dk1"/>
              </a:buClr>
              <a:buSzPts val="2800"/>
              <a:buChar char="•"/>
            </a:pPr>
            <a:r>
              <a:rPr lang="en-US"/>
              <a:t>כל האלגוריתמים בספארק מקבלים כקלט Vector שמוכרך להיות קבוצה של ערכים מספריים.</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עכשיו ניצור מזה pipeline כדי שכל מידע עתידי שנצטרך להמיר יעבור את אותו תהליך בדיוק.</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1433" name="Google Shape;1433;g13a918f1f8a_0_206"/>
          <p:cNvPicPr preferRelativeResize="0"/>
          <p:nvPr/>
        </p:nvPicPr>
        <p:blipFill rotWithShape="1">
          <a:blip r:embed="rId3">
            <a:alphaModFix/>
          </a:blip>
          <a:srcRect b="0" l="0" r="0" t="0"/>
          <a:stretch/>
        </p:blipFill>
        <p:spPr>
          <a:xfrm>
            <a:off x="778166" y="2757394"/>
            <a:ext cx="7315308" cy="1343212"/>
          </a:xfrm>
          <a:prstGeom prst="rect">
            <a:avLst/>
          </a:prstGeom>
          <a:noFill/>
          <a:ln>
            <a:noFill/>
          </a:ln>
        </p:spPr>
      </p:pic>
      <p:pic>
        <p:nvPicPr>
          <p:cNvPr id="1434" name="Google Shape;1434;g13a918f1f8a_0_206"/>
          <p:cNvPicPr preferRelativeResize="0"/>
          <p:nvPr/>
        </p:nvPicPr>
        <p:blipFill rotWithShape="1">
          <a:blip r:embed="rId4">
            <a:alphaModFix/>
          </a:blip>
          <a:srcRect b="0" l="0" r="0" t="0"/>
          <a:stretch/>
        </p:blipFill>
        <p:spPr>
          <a:xfrm>
            <a:off x="778165" y="4996655"/>
            <a:ext cx="7315308" cy="11803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g13a918f1f8a_0_2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40" name="Google Shape;1440;g13a918f1f8a_0_2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להכין את קבוצת האימון זה תהליך דו שלבי.</a:t>
            </a:r>
            <a:endParaRPr/>
          </a:p>
          <a:p>
            <a:pPr indent="-228600" lvl="0" marL="228600" rtl="1" algn="r">
              <a:lnSpc>
                <a:spcPct val="90000"/>
              </a:lnSpc>
              <a:spcBef>
                <a:spcPts val="1000"/>
              </a:spcBef>
              <a:spcAft>
                <a:spcPts val="0"/>
              </a:spcAft>
              <a:buClr>
                <a:schemeClr val="dk1"/>
              </a:buClr>
              <a:buSzPts val="2800"/>
              <a:buChar char="•"/>
            </a:pPr>
            <a:r>
              <a:rPr lang="en-US"/>
              <a:t>אנחנו קודם צריכים להתאים (fit) את הtransformers לdata שלנו.</a:t>
            </a:r>
            <a:endParaRPr/>
          </a:p>
          <a:p>
            <a:pPr indent="-228600" lvl="0" marL="228600" rtl="1" algn="r">
              <a:lnSpc>
                <a:spcPct val="90000"/>
              </a:lnSpc>
              <a:spcBef>
                <a:spcPts val="1000"/>
              </a:spcBef>
              <a:spcAft>
                <a:spcPts val="0"/>
              </a:spcAft>
              <a:buClr>
                <a:schemeClr val="dk1"/>
              </a:buClr>
              <a:buSzPts val="2800"/>
              <a:buChar char="•"/>
            </a:pPr>
            <a:r>
              <a:rPr lang="en-US"/>
              <a:t>הStringIndexer צריך לדעת כמה ערכים ייחודיים יש כדי להתאים להם את המספור.</a:t>
            </a:r>
            <a:endParaRPr/>
          </a:p>
          <a:p>
            <a:pPr indent="-228600" lvl="0" marL="228600" rtl="1" algn="r">
              <a:lnSpc>
                <a:spcPct val="90000"/>
              </a:lnSpc>
              <a:spcBef>
                <a:spcPts val="1000"/>
              </a:spcBef>
              <a:spcAft>
                <a:spcPts val="0"/>
              </a:spcAft>
              <a:buClr>
                <a:schemeClr val="dk1"/>
              </a:buClr>
              <a:buSzPts val="2800"/>
              <a:buChar char="•"/>
            </a:pPr>
            <a:r>
              <a:rPr lang="en-US"/>
              <a:t>אחרי שהם מוכנים, לעשות encode זה קל אבל ספארק צריך להסתכל על כל הערכים הייחודיים בעמודה שצריכה להיות מאונדקסת בשביל לשמור את המידע הזה אחר כך</a:t>
            </a:r>
            <a:endParaRPr/>
          </a:p>
        </p:txBody>
      </p:sp>
      <p:pic>
        <p:nvPicPr>
          <p:cNvPr id="1441" name="Google Shape;1441;g13a918f1f8a_0_213"/>
          <p:cNvPicPr preferRelativeResize="0"/>
          <p:nvPr/>
        </p:nvPicPr>
        <p:blipFill rotWithShape="1">
          <a:blip r:embed="rId3">
            <a:alphaModFix/>
          </a:blip>
          <a:srcRect b="0" l="0" r="0" t="0"/>
          <a:stretch/>
        </p:blipFill>
        <p:spPr>
          <a:xfrm>
            <a:off x="833437" y="5048611"/>
            <a:ext cx="8492100" cy="49493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g13a918f1f8a_0_2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47" name="Google Shape;1447;g13a918f1f8a_0_2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אחרי שעשינו fit למידע, אנחנו מוכנים לקחת אותו ולעשות טרנספורמציה לכל המידע שלנו באותו אופן:</a:t>
            </a:r>
            <a:endParaRPr/>
          </a:p>
        </p:txBody>
      </p:sp>
      <p:pic>
        <p:nvPicPr>
          <p:cNvPr id="1448" name="Google Shape;1448;g13a918f1f8a_0_219"/>
          <p:cNvPicPr preferRelativeResize="0"/>
          <p:nvPr/>
        </p:nvPicPr>
        <p:blipFill rotWithShape="1">
          <a:blip r:embed="rId3">
            <a:alphaModFix/>
          </a:blip>
          <a:srcRect b="0" l="0" r="0" t="0"/>
          <a:stretch/>
        </p:blipFill>
        <p:spPr>
          <a:xfrm>
            <a:off x="838199" y="2939292"/>
            <a:ext cx="7781335" cy="5968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2" name="Shape 1452"/>
        <p:cNvGrpSpPr/>
        <p:nvPr/>
      </p:nvGrpSpPr>
      <p:grpSpPr>
        <a:xfrm>
          <a:off x="0" y="0"/>
          <a:ext cx="0" cy="0"/>
          <a:chOff x="0" y="0"/>
          <a:chExt cx="0" cy="0"/>
        </a:xfrm>
      </p:grpSpPr>
      <p:sp>
        <p:nvSpPr>
          <p:cNvPr id="1453" name="Google Shape;1453;g13a918f1f8a_0_225"/>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g13a918f1f8a_0_225"/>
          <p:cNvSpPr/>
          <p:nvPr/>
        </p:nvSpPr>
        <p:spPr>
          <a:xfrm>
            <a:off x="0" y="0"/>
            <a:ext cx="5646900" cy="3854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g13a918f1f8a_0_225"/>
          <p:cNvSpPr txBox="1"/>
          <p:nvPr>
            <p:ph type="title"/>
          </p:nvPr>
        </p:nvSpPr>
        <p:spPr>
          <a:xfrm>
            <a:off x="701344" y="710273"/>
            <a:ext cx="4352400" cy="281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56" name="Google Shape;1456;g13a918f1f8a_0_225"/>
          <p:cNvSpPr/>
          <p:nvPr/>
        </p:nvSpPr>
        <p:spPr>
          <a:xfrm>
            <a:off x="0" y="0"/>
            <a:ext cx="236400" cy="3854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57" name="Google Shape;1457;g13a918f1f8a_0_225"/>
          <p:cNvGrpSpPr/>
          <p:nvPr/>
        </p:nvGrpSpPr>
        <p:grpSpPr>
          <a:xfrm>
            <a:off x="795528" y="73152"/>
            <a:ext cx="1178898" cy="232836"/>
            <a:chOff x="7763256" y="73152"/>
            <a:chExt cx="1178898" cy="232836"/>
          </a:xfrm>
        </p:grpSpPr>
        <p:sp>
          <p:nvSpPr>
            <p:cNvPr id="1458" name="Google Shape;1458;g13a918f1f8a_0_225"/>
            <p:cNvSpPr/>
            <p:nvPr/>
          </p:nvSpPr>
          <p:spPr>
            <a:xfrm>
              <a:off x="826307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9" name="Google Shape;1459;g13a918f1f8a_0_225"/>
            <p:cNvSpPr/>
            <p:nvPr/>
          </p:nvSpPr>
          <p:spPr>
            <a:xfrm>
              <a:off x="826307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0" name="Google Shape;1460;g13a918f1f8a_0_225"/>
            <p:cNvSpPr/>
            <p:nvPr/>
          </p:nvSpPr>
          <p:spPr>
            <a:xfrm>
              <a:off x="8138122"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1" name="Google Shape;1461;g13a918f1f8a_0_225"/>
            <p:cNvSpPr/>
            <p:nvPr/>
          </p:nvSpPr>
          <p:spPr>
            <a:xfrm>
              <a:off x="8138122"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2" name="Google Shape;1462;g13a918f1f8a_0_225"/>
            <p:cNvSpPr/>
            <p:nvPr/>
          </p:nvSpPr>
          <p:spPr>
            <a:xfrm>
              <a:off x="8013167"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3" name="Google Shape;1463;g13a918f1f8a_0_225"/>
            <p:cNvSpPr/>
            <p:nvPr/>
          </p:nvSpPr>
          <p:spPr>
            <a:xfrm>
              <a:off x="8013167"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4" name="Google Shape;1464;g13a918f1f8a_0_225"/>
            <p:cNvSpPr/>
            <p:nvPr/>
          </p:nvSpPr>
          <p:spPr>
            <a:xfrm>
              <a:off x="7888211"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5" name="Google Shape;1465;g13a918f1f8a_0_225"/>
            <p:cNvSpPr/>
            <p:nvPr/>
          </p:nvSpPr>
          <p:spPr>
            <a:xfrm>
              <a:off x="7888211"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6" name="Google Shape;1466;g13a918f1f8a_0_225"/>
            <p:cNvSpPr/>
            <p:nvPr/>
          </p:nvSpPr>
          <p:spPr>
            <a:xfrm>
              <a:off x="7763256"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7" name="Google Shape;1467;g13a918f1f8a_0_225"/>
            <p:cNvSpPr/>
            <p:nvPr/>
          </p:nvSpPr>
          <p:spPr>
            <a:xfrm>
              <a:off x="7763256"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g13a918f1f8a_0_225"/>
            <p:cNvSpPr/>
            <p:nvPr/>
          </p:nvSpPr>
          <p:spPr>
            <a:xfrm>
              <a:off x="888785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Google Shape;1469;g13a918f1f8a_0_225"/>
            <p:cNvSpPr/>
            <p:nvPr/>
          </p:nvSpPr>
          <p:spPr>
            <a:xfrm>
              <a:off x="888785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g13a918f1f8a_0_225"/>
            <p:cNvSpPr/>
            <p:nvPr/>
          </p:nvSpPr>
          <p:spPr>
            <a:xfrm>
              <a:off x="8762899"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1" name="Google Shape;1471;g13a918f1f8a_0_225"/>
            <p:cNvSpPr/>
            <p:nvPr/>
          </p:nvSpPr>
          <p:spPr>
            <a:xfrm>
              <a:off x="8762899"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2" name="Google Shape;1472;g13a918f1f8a_0_225"/>
            <p:cNvSpPr/>
            <p:nvPr/>
          </p:nvSpPr>
          <p:spPr>
            <a:xfrm>
              <a:off x="8637944"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3" name="Google Shape;1473;g13a918f1f8a_0_225"/>
            <p:cNvSpPr/>
            <p:nvPr/>
          </p:nvSpPr>
          <p:spPr>
            <a:xfrm>
              <a:off x="8637944"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4" name="Google Shape;1474;g13a918f1f8a_0_225"/>
            <p:cNvSpPr/>
            <p:nvPr/>
          </p:nvSpPr>
          <p:spPr>
            <a:xfrm>
              <a:off x="8512988"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5" name="Google Shape;1475;g13a918f1f8a_0_225"/>
            <p:cNvSpPr/>
            <p:nvPr/>
          </p:nvSpPr>
          <p:spPr>
            <a:xfrm>
              <a:off x="8512988"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6" name="Google Shape;1476;g13a918f1f8a_0_225"/>
            <p:cNvSpPr/>
            <p:nvPr/>
          </p:nvSpPr>
          <p:spPr>
            <a:xfrm>
              <a:off x="8388033" y="73152"/>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g13a918f1f8a_0_225"/>
            <p:cNvSpPr/>
            <p:nvPr/>
          </p:nvSpPr>
          <p:spPr>
            <a:xfrm>
              <a:off x="8388033" y="246888"/>
              <a:ext cx="54300" cy="5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478" name="Google Shape;1478;g13a918f1f8a_0_225"/>
          <p:cNvPicPr preferRelativeResize="0"/>
          <p:nvPr/>
        </p:nvPicPr>
        <p:blipFill rotWithShape="1">
          <a:blip r:embed="rId3">
            <a:alphaModFix/>
          </a:blip>
          <a:srcRect b="0" l="0" r="0" t="0"/>
          <a:stretch/>
        </p:blipFill>
        <p:spPr>
          <a:xfrm>
            <a:off x="5929015" y="3683893"/>
            <a:ext cx="5977881" cy="1389857"/>
          </a:xfrm>
          <a:prstGeom prst="rect">
            <a:avLst/>
          </a:prstGeom>
          <a:noFill/>
          <a:ln>
            <a:noFill/>
          </a:ln>
        </p:spPr>
      </p:pic>
      <p:sp>
        <p:nvSpPr>
          <p:cNvPr id="1479" name="Google Shape;1479;g13a918f1f8a_0_225"/>
          <p:cNvSpPr txBox="1"/>
          <p:nvPr>
            <p:ph idx="1" type="body"/>
          </p:nvPr>
        </p:nvSpPr>
        <p:spPr>
          <a:xfrm>
            <a:off x="5752070" y="1049666"/>
            <a:ext cx="6301800" cy="2196900"/>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עכשיו שיש לנו את הtraining set אנחנו יכול לאמן את המודל שלנו.</a:t>
            </a:r>
            <a:endParaRPr/>
          </a:p>
          <a:p>
            <a:pPr indent="-228600" lvl="0" marL="228600" rtl="1" algn="r">
              <a:lnSpc>
                <a:spcPct val="90000"/>
              </a:lnSpc>
              <a:spcBef>
                <a:spcPts val="1000"/>
              </a:spcBef>
              <a:spcAft>
                <a:spcPts val="0"/>
              </a:spcAft>
              <a:buClr>
                <a:schemeClr val="dk1"/>
              </a:buClr>
              <a:buSzPts val="2000"/>
              <a:buChar char="•"/>
            </a:pPr>
            <a:r>
              <a:rPr lang="en-US" sz="2000"/>
              <a:t>קודם נעשה לו Import ונגדיר אותו </a:t>
            </a:r>
            <a:endParaRPr sz="2000"/>
          </a:p>
        </p:txBody>
      </p:sp>
      <p:sp>
        <p:nvSpPr>
          <p:cNvPr id="1480" name="Google Shape;1480;g13a918f1f8a_0_225"/>
          <p:cNvSpPr/>
          <p:nvPr/>
        </p:nvSpPr>
        <p:spPr>
          <a:xfrm flipH="1" rot="10800000">
            <a:off x="0" y="6492899"/>
            <a:ext cx="12192000" cy="3651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g13a918f1f8a_0_2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86" name="Google Shape;1486;g13a918f1f8a_0_25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בספארק לאמן מודל זה תהליך דו שלבי.</a:t>
            </a:r>
            <a:endParaRPr/>
          </a:p>
          <a:p>
            <a:pPr indent="-228600" lvl="0" marL="228600" rtl="1" algn="r">
              <a:lnSpc>
                <a:spcPct val="90000"/>
              </a:lnSpc>
              <a:spcBef>
                <a:spcPts val="1000"/>
              </a:spcBef>
              <a:spcAft>
                <a:spcPts val="0"/>
              </a:spcAft>
              <a:buClr>
                <a:schemeClr val="dk1"/>
              </a:buClr>
              <a:buSzPts val="2800"/>
              <a:buChar char="•"/>
            </a:pPr>
            <a:r>
              <a:rPr lang="en-US"/>
              <a:t>קודם אנחנו מאתחלים מודל לא מאומן ואז אנחנו מאמנים אותו.</a:t>
            </a:r>
            <a:endParaRPr/>
          </a:p>
          <a:p>
            <a:pPr indent="-228600" lvl="0" marL="228600" rtl="1" algn="r">
              <a:lnSpc>
                <a:spcPct val="90000"/>
              </a:lnSpc>
              <a:spcBef>
                <a:spcPts val="1000"/>
              </a:spcBef>
              <a:spcAft>
                <a:spcPts val="0"/>
              </a:spcAft>
              <a:buClr>
                <a:schemeClr val="dk1"/>
              </a:buClr>
              <a:buSzPts val="2800"/>
              <a:buChar char="•"/>
            </a:pPr>
            <a:r>
              <a:rPr lang="en-US"/>
              <a:t>תמיד יש 2 טיפוסים לכל אלגוריתם בספרייה Spark ML.</a:t>
            </a:r>
            <a:endParaRPr/>
          </a:p>
          <a:p>
            <a:pPr indent="-228600" lvl="0" marL="228600" rtl="1" algn="r">
              <a:lnSpc>
                <a:spcPct val="90000"/>
              </a:lnSpc>
              <a:spcBef>
                <a:spcPts val="1000"/>
              </a:spcBef>
              <a:spcAft>
                <a:spcPts val="0"/>
              </a:spcAft>
              <a:buClr>
                <a:schemeClr val="dk1"/>
              </a:buClr>
              <a:buSzPts val="2800"/>
              <a:buChar char="•"/>
            </a:pPr>
            <a:r>
              <a:rPr lang="en-US"/>
              <a:t>המודל הלא מאומן ייקרא Algorithm בעוד המודל המאומן ייקרא AlgorithmModel. במקרה שלנו זה יהיה KMeans ו KMeansModel.</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1487" name="Google Shape;1487;g13a918f1f8a_0_256"/>
          <p:cNvPicPr preferRelativeResize="0"/>
          <p:nvPr/>
        </p:nvPicPr>
        <p:blipFill rotWithShape="1">
          <a:blip r:embed="rId3">
            <a:alphaModFix/>
          </a:blip>
          <a:srcRect b="0" l="0" r="0" t="0"/>
          <a:stretch/>
        </p:blipFill>
        <p:spPr>
          <a:xfrm>
            <a:off x="555227" y="4543525"/>
            <a:ext cx="7990084" cy="6999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g13a918f1f8a_0_2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1493" name="Google Shape;1493;g13a918f1f8a_0_26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אחרי שאימנו את המודל, אנחנו יכולים לחשב את העלות בהסתמך על מטריקות מהtraining set.</a:t>
            </a:r>
            <a:endParaRPr/>
          </a:p>
          <a:p>
            <a:pPr indent="-228600" lvl="0" marL="228600" rtl="1" algn="r">
              <a:lnSpc>
                <a:spcPct val="90000"/>
              </a:lnSpc>
              <a:spcBef>
                <a:spcPts val="1000"/>
              </a:spcBef>
              <a:spcAft>
                <a:spcPts val="0"/>
              </a:spcAft>
              <a:buClr>
                <a:schemeClr val="dk1"/>
              </a:buClr>
              <a:buSzPts val="2800"/>
              <a:buChar char="•"/>
            </a:pPr>
            <a:r>
              <a:rPr lang="en-US"/>
              <a:t>בנוסף נוכל לבדוק את הtest set שלנו:</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1494" name="Google Shape;1494;g13a918f1f8a_0_262"/>
          <p:cNvPicPr preferRelativeResize="0"/>
          <p:nvPr/>
        </p:nvPicPr>
        <p:blipFill rotWithShape="1">
          <a:blip r:embed="rId3">
            <a:alphaModFix/>
          </a:blip>
          <a:srcRect b="0" l="0" r="0" t="0"/>
          <a:stretch/>
        </p:blipFill>
        <p:spPr>
          <a:xfrm>
            <a:off x="590124" y="3429000"/>
            <a:ext cx="7461056" cy="19002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7"/>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Spark architecture</a:t>
            </a:r>
            <a:endParaRPr sz="5400"/>
          </a:p>
        </p:txBody>
      </p:sp>
      <p:sp>
        <p:nvSpPr>
          <p:cNvPr id="170" name="Google Shape;170;p7"/>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7"/>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כמו hadoop MapReduce, ספארק עובד עם המערכת כדי להפיץ את הנתונים על גבי הcluster ומעבד את המידע במקביל.</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Spark משתמש בארכיטקטורת master/slave כלומר יש רכז מרכזי (coordinator) ועובדים מבוזרים רבים.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הרכז המרכזי גם נקרא הdriver.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Spark In Production</a:t>
            </a:r>
            <a:endParaRPr/>
          </a:p>
        </p:txBody>
      </p:sp>
      <p:sp>
        <p:nvSpPr>
          <p:cNvPr id="1500" name="Google Shape;1500;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עד עכשיו דיברנו על היכולות של ספארק והבאנו דוגמאות לשימוש ביכולות אלה.</a:t>
            </a:r>
            <a:endParaRPr/>
          </a:p>
          <a:p>
            <a:pPr indent="-228600" lvl="0" marL="228600" rtl="1" algn="r">
              <a:lnSpc>
                <a:spcPct val="90000"/>
              </a:lnSpc>
              <a:spcBef>
                <a:spcPts val="1000"/>
              </a:spcBef>
              <a:spcAft>
                <a:spcPts val="0"/>
              </a:spcAft>
              <a:buClr>
                <a:schemeClr val="dk1"/>
              </a:buClr>
              <a:buSzPts val="2800"/>
              <a:buChar char="•"/>
            </a:pPr>
            <a:r>
              <a:rPr lang="en-US"/>
              <a:t>עכשיו נדבר על מה קורה מהרגע שסיימנו לכתוב את הקוד שלנו עד שהקוד שלנו עולה לprod.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4" name="Shape 1504"/>
        <p:cNvGrpSpPr/>
        <p:nvPr/>
      </p:nvGrpSpPr>
      <p:grpSpPr>
        <a:xfrm>
          <a:off x="0" y="0"/>
          <a:ext cx="0" cy="0"/>
          <a:chOff x="0" y="0"/>
          <a:chExt cx="0" cy="0"/>
        </a:xfrm>
      </p:grpSpPr>
      <p:sp>
        <p:nvSpPr>
          <p:cNvPr id="1505" name="Google Shape;1505;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p71"/>
          <p:cNvSpPr/>
          <p:nvPr/>
        </p:nvSpPr>
        <p:spPr>
          <a:xfrm>
            <a:off x="548639" y="347471"/>
            <a:ext cx="11100816" cy="1801368"/>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7" name="Google Shape;1507;p71"/>
          <p:cNvSpPr txBox="1"/>
          <p:nvPr>
            <p:ph type="title"/>
          </p:nvPr>
        </p:nvSpPr>
        <p:spPr>
          <a:xfrm>
            <a:off x="838200" y="58521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Spark Development vs Production</a:t>
            </a:r>
            <a:endParaRPr>
              <a:solidFill>
                <a:schemeClr val="lt1"/>
              </a:solidFill>
            </a:endParaRPr>
          </a:p>
        </p:txBody>
      </p:sp>
      <p:pic>
        <p:nvPicPr>
          <p:cNvPr descr="Text&#10;&#10;Description automatically generated" id="1508" name="Google Shape;1508;p71"/>
          <p:cNvPicPr preferRelativeResize="0"/>
          <p:nvPr/>
        </p:nvPicPr>
        <p:blipFill rotWithShape="1">
          <a:blip r:embed="rId3">
            <a:alphaModFix/>
          </a:blip>
          <a:srcRect b="1" l="0" r="10976" t="0"/>
          <a:stretch/>
        </p:blipFill>
        <p:spPr>
          <a:xfrm>
            <a:off x="841248" y="2516777"/>
            <a:ext cx="5831401" cy="3660185"/>
          </a:xfrm>
          <a:prstGeom prst="rect">
            <a:avLst/>
          </a:prstGeom>
          <a:noFill/>
          <a:ln>
            <a:noFill/>
          </a:ln>
        </p:spPr>
      </p:pic>
      <p:sp>
        <p:nvSpPr>
          <p:cNvPr id="1509" name="Google Shape;1509;p71"/>
          <p:cNvSpPr txBox="1"/>
          <p:nvPr>
            <p:ph idx="1" type="body"/>
          </p:nvPr>
        </p:nvSpPr>
        <p:spPr>
          <a:xfrm>
            <a:off x="6796216" y="2516777"/>
            <a:ext cx="5245443" cy="366018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כשאנחנו מריצים את הקוד שלנו בזמן שאנחנו מפתחים כנראה נריץ אותו בmode שנקרא Local.</a:t>
            </a:r>
            <a:endParaRPr/>
          </a:p>
          <a:p>
            <a:pPr indent="-228600" lvl="0" marL="228600" rtl="1" algn="r">
              <a:lnSpc>
                <a:spcPct val="90000"/>
              </a:lnSpc>
              <a:spcBef>
                <a:spcPts val="1000"/>
              </a:spcBef>
              <a:spcAft>
                <a:spcPts val="0"/>
              </a:spcAft>
              <a:buClr>
                <a:schemeClr val="dk1"/>
              </a:buClr>
              <a:buSzPts val="2200"/>
              <a:buChar char="•"/>
            </a:pPr>
            <a:r>
              <a:rPr lang="en-US" sz="2200"/>
              <a:t>כאנחנו מריצים את הקוד שלנו בproduction נריץ את הקוד שלנו בmode שנקרא cluster.</a:t>
            </a:r>
            <a:endParaRPr/>
          </a:p>
          <a:p>
            <a:pPr indent="-228600" lvl="0" marL="228600" rtl="1" algn="r">
              <a:lnSpc>
                <a:spcPct val="90000"/>
              </a:lnSpc>
              <a:spcBef>
                <a:spcPts val="1000"/>
              </a:spcBef>
              <a:spcAft>
                <a:spcPts val="0"/>
              </a:spcAft>
              <a:buClr>
                <a:schemeClr val="dk1"/>
              </a:buClr>
              <a:buSzPts val="2200"/>
              <a:buChar char="•"/>
            </a:pPr>
            <a:r>
              <a:rPr lang="en-US" sz="2200"/>
              <a:t>מה כבר יכול להשתבש?</a:t>
            </a:r>
            <a:endParaRPr/>
          </a:p>
          <a:p>
            <a:pPr indent="-228600" lvl="0" marL="228600" rtl="1" algn="r">
              <a:lnSpc>
                <a:spcPct val="90000"/>
              </a:lnSpc>
              <a:spcBef>
                <a:spcPts val="1000"/>
              </a:spcBef>
              <a:spcAft>
                <a:spcPts val="0"/>
              </a:spcAft>
              <a:buClr>
                <a:schemeClr val="dk1"/>
              </a:buClr>
              <a:buSzPts val="2200"/>
              <a:buChar char="•"/>
            </a:pPr>
            <a:r>
              <a:rPr lang="en-US" sz="2200"/>
              <a:t>נסתכל על הדוגמא הבאה:</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3" name="Shape 1513"/>
        <p:cNvGrpSpPr/>
        <p:nvPr/>
      </p:nvGrpSpPr>
      <p:grpSpPr>
        <a:xfrm>
          <a:off x="0" y="0"/>
          <a:ext cx="0" cy="0"/>
          <a:chOff x="0" y="0"/>
          <a:chExt cx="0" cy="0"/>
        </a:xfrm>
      </p:grpSpPr>
      <p:sp>
        <p:nvSpPr>
          <p:cNvPr id="1514" name="Google Shape;1514;p7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5" name="Google Shape;1515;p7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6" name="Google Shape;1516;p7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7" name="Google Shape;1517;p72"/>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8" name="Google Shape;1518;p72"/>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Spark Development vs Production</a:t>
            </a:r>
            <a:endParaRPr sz="5400"/>
          </a:p>
        </p:txBody>
      </p:sp>
      <p:grpSp>
        <p:nvGrpSpPr>
          <p:cNvPr id="1519" name="Google Shape;1519;p72"/>
          <p:cNvGrpSpPr/>
          <p:nvPr/>
        </p:nvGrpSpPr>
        <p:grpSpPr>
          <a:xfrm>
            <a:off x="1188720" y="73152"/>
            <a:ext cx="1178966" cy="232963"/>
            <a:chOff x="5422392" y="64008"/>
            <a:chExt cx="1178966" cy="232963"/>
          </a:xfrm>
        </p:grpSpPr>
        <p:sp>
          <p:nvSpPr>
            <p:cNvPr id="1520" name="Google Shape;1520;p72"/>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Google Shape;1521;p72"/>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72"/>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72"/>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4" name="Google Shape;1524;p72"/>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5" name="Google Shape;1525;p72"/>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6" name="Google Shape;1526;p72"/>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7" name="Google Shape;1527;p72"/>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8" name="Google Shape;1528;p72"/>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9" name="Google Shape;1529;p72"/>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0" name="Google Shape;1530;p72"/>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1" name="Google Shape;1531;p72"/>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2" name="Google Shape;1532;p72"/>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3" name="Google Shape;1533;p72"/>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4" name="Google Shape;1534;p72"/>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p72"/>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72"/>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72"/>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72"/>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9" name="Google Shape;1539;p72"/>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0" name="Google Shape;1540;p72"/>
          <p:cNvSpPr txBox="1"/>
          <p:nvPr>
            <p:ph idx="1" type="body"/>
          </p:nvPr>
        </p:nvSpPr>
        <p:spPr>
          <a:xfrm>
            <a:off x="5844746" y="499833"/>
            <a:ext cx="6147486"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latin typeface="Calibri"/>
                <a:ea typeface="Calibri"/>
                <a:cs typeface="Calibri"/>
                <a:sym typeface="Calibri"/>
              </a:rPr>
              <a:t>לפני</a:t>
            </a:r>
            <a:r>
              <a:rPr lang="en-US" sz="2200"/>
              <a:t> שspark  </a:t>
            </a:r>
            <a:r>
              <a:rPr lang="en-US" sz="2200">
                <a:latin typeface="Calibri"/>
                <a:ea typeface="Calibri"/>
                <a:cs typeface="Calibri"/>
                <a:sym typeface="Calibri"/>
              </a:rPr>
              <a:t>מריץ</a:t>
            </a:r>
            <a:r>
              <a:rPr lang="en-US" sz="2200"/>
              <a:t> </a:t>
            </a:r>
            <a:r>
              <a:rPr lang="en-US" sz="2200">
                <a:latin typeface="Calibri"/>
                <a:ea typeface="Calibri"/>
                <a:cs typeface="Calibri"/>
                <a:sym typeface="Calibri"/>
              </a:rPr>
              <a:t>תוכנית</a:t>
            </a:r>
            <a:r>
              <a:rPr lang="en-US" sz="2200"/>
              <a:t> </a:t>
            </a:r>
            <a:r>
              <a:rPr lang="en-US" sz="2200">
                <a:latin typeface="Calibri"/>
                <a:ea typeface="Calibri"/>
                <a:cs typeface="Calibri"/>
                <a:sym typeface="Calibri"/>
              </a:rPr>
              <a:t>מסוימת</a:t>
            </a:r>
            <a:r>
              <a:rPr lang="en-US" sz="2200"/>
              <a:t> </a:t>
            </a:r>
            <a:r>
              <a:rPr lang="en-US" sz="2200">
                <a:latin typeface="Calibri"/>
                <a:ea typeface="Calibri"/>
                <a:cs typeface="Calibri"/>
                <a:sym typeface="Calibri"/>
              </a:rPr>
              <a:t>הוא</a:t>
            </a:r>
            <a:r>
              <a:rPr lang="en-US" sz="2200"/>
              <a:t> </a:t>
            </a:r>
            <a:r>
              <a:rPr lang="en-US" sz="2200">
                <a:latin typeface="Calibri"/>
                <a:ea typeface="Calibri"/>
                <a:cs typeface="Calibri"/>
                <a:sym typeface="Calibri"/>
              </a:rPr>
              <a:t>מפרק</a:t>
            </a:r>
            <a:r>
              <a:rPr lang="en-US" sz="2200"/>
              <a:t> </a:t>
            </a:r>
            <a:r>
              <a:rPr lang="en-US" sz="2200">
                <a:latin typeface="Calibri"/>
                <a:ea typeface="Calibri"/>
                <a:cs typeface="Calibri"/>
                <a:sym typeface="Calibri"/>
              </a:rPr>
              <a:t>את</a:t>
            </a:r>
            <a:r>
              <a:rPr lang="en-US" sz="2200"/>
              <a:t> </a:t>
            </a:r>
            <a:r>
              <a:rPr lang="en-US" sz="2200">
                <a:latin typeface="Calibri"/>
                <a:ea typeface="Calibri"/>
                <a:cs typeface="Calibri"/>
                <a:sym typeface="Calibri"/>
              </a:rPr>
              <a:t>העיבוד</a:t>
            </a:r>
            <a:r>
              <a:rPr lang="en-US" sz="2200"/>
              <a:t> </a:t>
            </a:r>
            <a:r>
              <a:rPr lang="en-US" sz="2200">
                <a:latin typeface="Calibri"/>
                <a:ea typeface="Calibri"/>
                <a:cs typeface="Calibri"/>
                <a:sym typeface="Calibri"/>
              </a:rPr>
              <a:t>של</a:t>
            </a:r>
            <a:r>
              <a:rPr lang="en-US" sz="2200"/>
              <a:t> </a:t>
            </a:r>
            <a:r>
              <a:rPr lang="en-US" sz="2200">
                <a:latin typeface="Calibri"/>
                <a:ea typeface="Calibri"/>
                <a:cs typeface="Calibri"/>
                <a:sym typeface="Calibri"/>
              </a:rPr>
              <a:t>פונקציות</a:t>
            </a:r>
            <a:r>
              <a:rPr lang="en-US" sz="2200"/>
              <a:t> </a:t>
            </a:r>
            <a:r>
              <a:rPr lang="en-US" sz="2200">
                <a:latin typeface="Calibri"/>
                <a:ea typeface="Calibri"/>
                <a:cs typeface="Calibri"/>
                <a:sym typeface="Calibri"/>
              </a:rPr>
              <a:t>על</a:t>
            </a:r>
            <a:r>
              <a:rPr lang="en-US" sz="2200"/>
              <a:t> RDD  לtaskים </a:t>
            </a:r>
            <a:r>
              <a:rPr lang="en-US" sz="2200">
                <a:latin typeface="Calibri"/>
                <a:ea typeface="Calibri"/>
                <a:cs typeface="Calibri"/>
                <a:sym typeface="Calibri"/>
              </a:rPr>
              <a:t>שכל</a:t>
            </a:r>
            <a:r>
              <a:rPr lang="en-US" sz="2200"/>
              <a:t> </a:t>
            </a:r>
            <a:r>
              <a:rPr lang="en-US" sz="2200">
                <a:latin typeface="Calibri"/>
                <a:ea typeface="Calibri"/>
                <a:cs typeface="Calibri"/>
                <a:sym typeface="Calibri"/>
              </a:rPr>
              <a:t>אחד</a:t>
            </a:r>
            <a:r>
              <a:rPr lang="en-US" sz="2200"/>
              <a:t> </a:t>
            </a:r>
            <a:r>
              <a:rPr lang="en-US" sz="2200">
                <a:latin typeface="Calibri"/>
                <a:ea typeface="Calibri"/>
                <a:cs typeface="Calibri"/>
                <a:sym typeface="Calibri"/>
              </a:rPr>
              <a:t>מבוצע</a:t>
            </a:r>
            <a:r>
              <a:rPr lang="en-US" sz="2200"/>
              <a:t> </a:t>
            </a:r>
            <a:r>
              <a:rPr lang="en-US" sz="2200">
                <a:latin typeface="Calibri"/>
                <a:ea typeface="Calibri"/>
                <a:cs typeface="Calibri"/>
                <a:sym typeface="Calibri"/>
              </a:rPr>
              <a:t>על</a:t>
            </a:r>
            <a:r>
              <a:rPr lang="en-US" sz="2200"/>
              <a:t> executor  </a:t>
            </a:r>
            <a:r>
              <a:rPr lang="en-US" sz="2200">
                <a:latin typeface="Calibri"/>
                <a:ea typeface="Calibri"/>
                <a:cs typeface="Calibri"/>
                <a:sym typeface="Calibri"/>
              </a:rPr>
              <a:t>אחר</a:t>
            </a:r>
            <a:r>
              <a:rPr lang="en-US" sz="2200"/>
              <a:t>.</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latin typeface="Calibri"/>
                <a:ea typeface="Calibri"/>
                <a:cs typeface="Calibri"/>
                <a:sym typeface="Calibri"/>
              </a:rPr>
              <a:t>לפני</a:t>
            </a:r>
            <a:r>
              <a:rPr lang="en-US" sz="2200"/>
              <a:t> הexecution  </a:t>
            </a:r>
            <a:r>
              <a:rPr lang="en-US" sz="2200">
                <a:latin typeface="Calibri"/>
                <a:ea typeface="Calibri"/>
                <a:cs typeface="Calibri"/>
                <a:sym typeface="Calibri"/>
              </a:rPr>
              <a:t>ספארק</a:t>
            </a:r>
            <a:r>
              <a:rPr lang="en-US" sz="2200"/>
              <a:t> </a:t>
            </a:r>
            <a:r>
              <a:rPr lang="en-US" sz="2200">
                <a:latin typeface="Calibri"/>
                <a:ea typeface="Calibri"/>
                <a:cs typeface="Calibri"/>
                <a:sym typeface="Calibri"/>
              </a:rPr>
              <a:t>מחשב</a:t>
            </a:r>
            <a:r>
              <a:rPr lang="en-US" sz="2200"/>
              <a:t> </a:t>
            </a:r>
            <a:r>
              <a:rPr lang="en-US" sz="2200">
                <a:latin typeface="Calibri"/>
                <a:ea typeface="Calibri"/>
                <a:cs typeface="Calibri"/>
                <a:sym typeface="Calibri"/>
              </a:rPr>
              <a:t>את</a:t>
            </a:r>
            <a:r>
              <a:rPr lang="en-US" sz="2200"/>
              <a:t> הclosure </a:t>
            </a:r>
            <a:r>
              <a:rPr lang="en-US" sz="2200">
                <a:latin typeface="Calibri"/>
                <a:ea typeface="Calibri"/>
                <a:cs typeface="Calibri"/>
                <a:sym typeface="Calibri"/>
              </a:rPr>
              <a:t>של</a:t>
            </a:r>
            <a:r>
              <a:rPr lang="en-US" sz="2200"/>
              <a:t> הtask.</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הclosure  </a:t>
            </a:r>
            <a:r>
              <a:rPr lang="en-US" sz="2200">
                <a:latin typeface="Calibri"/>
                <a:ea typeface="Calibri"/>
                <a:cs typeface="Calibri"/>
                <a:sym typeface="Calibri"/>
              </a:rPr>
              <a:t>זה</a:t>
            </a:r>
            <a:r>
              <a:rPr lang="en-US" sz="2200"/>
              <a:t> </a:t>
            </a:r>
            <a:r>
              <a:rPr lang="en-US" sz="2200">
                <a:latin typeface="Calibri"/>
                <a:ea typeface="Calibri"/>
                <a:cs typeface="Calibri"/>
                <a:sym typeface="Calibri"/>
              </a:rPr>
              <a:t>המשתנים</a:t>
            </a:r>
            <a:r>
              <a:rPr lang="en-US" sz="2200"/>
              <a:t> </a:t>
            </a:r>
            <a:r>
              <a:rPr lang="en-US" sz="2200">
                <a:latin typeface="Calibri"/>
                <a:ea typeface="Calibri"/>
                <a:cs typeface="Calibri"/>
                <a:sym typeface="Calibri"/>
              </a:rPr>
              <a:t>והפונקציות</a:t>
            </a:r>
            <a:r>
              <a:rPr lang="en-US" sz="2200"/>
              <a:t> </a:t>
            </a:r>
            <a:r>
              <a:rPr lang="en-US" sz="2200">
                <a:latin typeface="Calibri"/>
                <a:ea typeface="Calibri"/>
                <a:cs typeface="Calibri"/>
                <a:sym typeface="Calibri"/>
              </a:rPr>
              <a:t>שחייבות</a:t>
            </a:r>
            <a:r>
              <a:rPr lang="en-US" sz="2200"/>
              <a:t> </a:t>
            </a:r>
            <a:r>
              <a:rPr lang="en-US" sz="2200">
                <a:latin typeface="Calibri"/>
                <a:ea typeface="Calibri"/>
                <a:cs typeface="Calibri"/>
                <a:sym typeface="Calibri"/>
              </a:rPr>
              <a:t>להיות</a:t>
            </a:r>
            <a:r>
              <a:rPr lang="en-US" sz="2200"/>
              <a:t> </a:t>
            </a:r>
            <a:r>
              <a:rPr lang="en-US" sz="2200">
                <a:latin typeface="Calibri"/>
                <a:ea typeface="Calibri"/>
                <a:cs typeface="Calibri"/>
                <a:sym typeface="Calibri"/>
              </a:rPr>
              <a:t>כדי</a:t>
            </a:r>
            <a:r>
              <a:rPr lang="en-US" sz="2200"/>
              <a:t> שהexecutor  </a:t>
            </a:r>
            <a:r>
              <a:rPr lang="en-US" sz="2200">
                <a:latin typeface="Calibri"/>
                <a:ea typeface="Calibri"/>
                <a:cs typeface="Calibri"/>
                <a:sym typeface="Calibri"/>
              </a:rPr>
              <a:t>יוכל</a:t>
            </a:r>
            <a:r>
              <a:rPr lang="en-US" sz="2200"/>
              <a:t> </a:t>
            </a:r>
            <a:r>
              <a:rPr lang="en-US" sz="2200">
                <a:latin typeface="Calibri"/>
                <a:ea typeface="Calibri"/>
                <a:cs typeface="Calibri"/>
                <a:sym typeface="Calibri"/>
              </a:rPr>
              <a:t>לבצע</a:t>
            </a:r>
            <a:r>
              <a:rPr lang="en-US" sz="2200"/>
              <a:t> </a:t>
            </a:r>
            <a:r>
              <a:rPr lang="en-US" sz="2200">
                <a:latin typeface="Calibri"/>
                <a:ea typeface="Calibri"/>
                <a:cs typeface="Calibri"/>
                <a:sym typeface="Calibri"/>
              </a:rPr>
              <a:t>את</a:t>
            </a:r>
            <a:r>
              <a:rPr lang="en-US" sz="2200"/>
              <a:t> </a:t>
            </a:r>
            <a:r>
              <a:rPr lang="en-US" sz="2200">
                <a:latin typeface="Calibri"/>
                <a:ea typeface="Calibri"/>
                <a:cs typeface="Calibri"/>
                <a:sym typeface="Calibri"/>
              </a:rPr>
              <a:t>הפעולות</a:t>
            </a:r>
            <a:r>
              <a:rPr lang="en-US" sz="2200"/>
              <a:t> </a:t>
            </a:r>
            <a:r>
              <a:rPr lang="en-US" sz="2200">
                <a:latin typeface="Calibri"/>
                <a:ea typeface="Calibri"/>
                <a:cs typeface="Calibri"/>
                <a:sym typeface="Calibri"/>
              </a:rPr>
              <a:t>שלו</a:t>
            </a:r>
            <a:r>
              <a:rPr lang="en-US" sz="2200"/>
              <a:t> </a:t>
            </a:r>
            <a:r>
              <a:rPr lang="en-US" sz="2200">
                <a:latin typeface="Calibri"/>
                <a:ea typeface="Calibri"/>
                <a:cs typeface="Calibri"/>
                <a:sym typeface="Calibri"/>
              </a:rPr>
              <a:t>על</a:t>
            </a:r>
            <a:r>
              <a:rPr lang="en-US" sz="2200"/>
              <a:t> הRDD  (</a:t>
            </a:r>
            <a:r>
              <a:rPr lang="en-US" sz="2200">
                <a:latin typeface="Calibri"/>
                <a:ea typeface="Calibri"/>
                <a:cs typeface="Calibri"/>
                <a:sym typeface="Calibri"/>
              </a:rPr>
              <a:t>במקרה</a:t>
            </a:r>
            <a:r>
              <a:rPr lang="en-US" sz="2200"/>
              <a:t> </a:t>
            </a:r>
            <a:r>
              <a:rPr lang="en-US" sz="2200">
                <a:latin typeface="Calibri"/>
                <a:ea typeface="Calibri"/>
                <a:cs typeface="Calibri"/>
                <a:sym typeface="Calibri"/>
              </a:rPr>
              <a:t>שלנו</a:t>
            </a:r>
            <a:r>
              <a:rPr lang="en-US" sz="2200"/>
              <a:t>, </a:t>
            </a:r>
            <a:r>
              <a:rPr lang="en-US" sz="2200">
                <a:latin typeface="Calibri"/>
                <a:ea typeface="Calibri"/>
                <a:cs typeface="Calibri"/>
                <a:sym typeface="Calibri"/>
              </a:rPr>
              <a:t>זה</a:t>
            </a:r>
            <a:r>
              <a:rPr lang="en-US" sz="2200"/>
              <a:t> </a:t>
            </a:r>
            <a:r>
              <a:rPr lang="en-US" sz="2200">
                <a:latin typeface="Calibri"/>
                <a:ea typeface="Calibri"/>
                <a:cs typeface="Calibri"/>
                <a:sym typeface="Calibri"/>
              </a:rPr>
              <a:t>המשתנה</a:t>
            </a:r>
            <a:r>
              <a:rPr lang="en-US" sz="2200"/>
              <a:t> </a:t>
            </a:r>
            <a:r>
              <a:rPr lang="en-US" sz="2200">
                <a:latin typeface="Calibri"/>
                <a:ea typeface="Calibri"/>
                <a:cs typeface="Calibri"/>
                <a:sym typeface="Calibri"/>
              </a:rPr>
              <a:t>הגלובאלי</a:t>
            </a:r>
            <a:r>
              <a:rPr lang="en-US" sz="2200"/>
              <a:t> counter ).</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הclosure  </a:t>
            </a:r>
            <a:r>
              <a:rPr lang="en-US" sz="2200">
                <a:latin typeface="Calibri"/>
                <a:ea typeface="Calibri"/>
                <a:cs typeface="Calibri"/>
                <a:sym typeface="Calibri"/>
              </a:rPr>
              <a:t>הזה</a:t>
            </a:r>
            <a:r>
              <a:rPr lang="en-US" sz="2200"/>
              <a:t> </a:t>
            </a:r>
            <a:r>
              <a:rPr lang="en-US" sz="2200">
                <a:latin typeface="Calibri"/>
                <a:ea typeface="Calibri"/>
                <a:cs typeface="Calibri"/>
                <a:sym typeface="Calibri"/>
              </a:rPr>
              <a:t>עובד</a:t>
            </a:r>
            <a:r>
              <a:rPr lang="en-US" sz="2200"/>
              <a:t> </a:t>
            </a:r>
            <a:r>
              <a:rPr lang="en-US" sz="2200">
                <a:latin typeface="Calibri"/>
                <a:ea typeface="Calibri"/>
                <a:cs typeface="Calibri"/>
                <a:sym typeface="Calibri"/>
              </a:rPr>
              <a:t>סריאליזציה</a:t>
            </a:r>
            <a:r>
              <a:rPr lang="en-US" sz="2200"/>
              <a:t> </a:t>
            </a:r>
            <a:r>
              <a:rPr lang="en-US" sz="2200">
                <a:latin typeface="Calibri"/>
                <a:ea typeface="Calibri"/>
                <a:cs typeface="Calibri"/>
                <a:sym typeface="Calibri"/>
              </a:rPr>
              <a:t>ונשלח</a:t>
            </a:r>
            <a:r>
              <a:rPr lang="en-US" sz="2200"/>
              <a:t> </a:t>
            </a:r>
            <a:r>
              <a:rPr lang="en-US" sz="2200">
                <a:latin typeface="Calibri"/>
                <a:ea typeface="Calibri"/>
                <a:cs typeface="Calibri"/>
                <a:sym typeface="Calibri"/>
              </a:rPr>
              <a:t>לכל</a:t>
            </a:r>
            <a:r>
              <a:rPr lang="en-US" sz="2200"/>
              <a:t> executor .</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4" name="Shape 1544"/>
        <p:cNvGrpSpPr/>
        <p:nvPr/>
      </p:nvGrpSpPr>
      <p:grpSpPr>
        <a:xfrm>
          <a:off x="0" y="0"/>
          <a:ext cx="0" cy="0"/>
          <a:chOff x="0" y="0"/>
          <a:chExt cx="0" cy="0"/>
        </a:xfrm>
      </p:grpSpPr>
      <p:sp>
        <p:nvSpPr>
          <p:cNvPr id="1545" name="Google Shape;1545;p7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7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73"/>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8" name="Google Shape;1548;p73"/>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9" name="Google Shape;1549;p73"/>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Spark Development vs Production</a:t>
            </a:r>
            <a:endParaRPr sz="5400"/>
          </a:p>
        </p:txBody>
      </p:sp>
      <p:grpSp>
        <p:nvGrpSpPr>
          <p:cNvPr id="1550" name="Google Shape;1550;p73"/>
          <p:cNvGrpSpPr/>
          <p:nvPr/>
        </p:nvGrpSpPr>
        <p:grpSpPr>
          <a:xfrm>
            <a:off x="1188720" y="73152"/>
            <a:ext cx="1178966" cy="232963"/>
            <a:chOff x="5422392" y="64008"/>
            <a:chExt cx="1178966" cy="232963"/>
          </a:xfrm>
        </p:grpSpPr>
        <p:sp>
          <p:nvSpPr>
            <p:cNvPr id="1551" name="Google Shape;1551;p73"/>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2" name="Google Shape;1552;p73"/>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3" name="Google Shape;1553;p73"/>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73"/>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73"/>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73"/>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p73"/>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p73"/>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9" name="Google Shape;1559;p73"/>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0" name="Google Shape;1560;p73"/>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1" name="Google Shape;1561;p73"/>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2" name="Google Shape;1562;p73"/>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p73"/>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73"/>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73"/>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Google Shape;1566;p73"/>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7" name="Google Shape;1567;p73"/>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8" name="Google Shape;1568;p73"/>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9" name="Google Shape;1569;p73"/>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0" name="Google Shape;1570;p73"/>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71" name="Google Shape;1571;p73"/>
          <p:cNvSpPr txBox="1"/>
          <p:nvPr>
            <p:ph idx="1" type="body"/>
          </p:nvPr>
        </p:nvSpPr>
        <p:spPr>
          <a:xfrm>
            <a:off x="5782963" y="499833"/>
            <a:ext cx="624634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המשתנים בתוך הclosure  נשלחים לכל אחד מהexecutors ומועתקים ולכן שcounter משומש בתוך פונקצית הforeach זה כבר לא הcounter מהdriver .</a:t>
            </a:r>
            <a:endParaRPr/>
          </a:p>
          <a:p>
            <a:pPr indent="-228600" lvl="0" marL="228600" rtl="1" algn="r">
              <a:lnSpc>
                <a:spcPct val="90000"/>
              </a:lnSpc>
              <a:spcBef>
                <a:spcPts val="1000"/>
              </a:spcBef>
              <a:spcAft>
                <a:spcPts val="0"/>
              </a:spcAft>
              <a:buClr>
                <a:schemeClr val="dk1"/>
              </a:buClr>
              <a:buSzPts val="2200"/>
              <a:buChar char="•"/>
            </a:pPr>
            <a:r>
              <a:rPr lang="en-US" sz="2200"/>
              <a:t>עדיין קיים counter בזיכרון של הdriver node  אבל הוא לא גלוי מהexecutors  !.</a:t>
            </a:r>
            <a:endParaRPr sz="2200"/>
          </a:p>
          <a:p>
            <a:pPr indent="-228600" lvl="0" marL="228600" rtl="1" algn="r">
              <a:lnSpc>
                <a:spcPct val="90000"/>
              </a:lnSpc>
              <a:spcBef>
                <a:spcPts val="1000"/>
              </a:spcBef>
              <a:spcAft>
                <a:spcPts val="0"/>
              </a:spcAft>
              <a:buClr>
                <a:schemeClr val="dk1"/>
              </a:buClr>
              <a:buSzPts val="2200"/>
              <a:buChar char="•"/>
            </a:pPr>
            <a:r>
              <a:rPr lang="en-US" sz="2200"/>
              <a:t>מה שהexecutors  רואים זה ההעתק מהclosure שעבר סריאליזציה.</a:t>
            </a:r>
            <a:endParaRPr/>
          </a:p>
          <a:p>
            <a:pPr indent="-228600" lvl="0" marL="228600" rtl="1" algn="r">
              <a:lnSpc>
                <a:spcPct val="90000"/>
              </a:lnSpc>
              <a:spcBef>
                <a:spcPts val="1000"/>
              </a:spcBef>
              <a:spcAft>
                <a:spcPts val="0"/>
              </a:spcAft>
              <a:buClr>
                <a:schemeClr val="dk1"/>
              </a:buClr>
              <a:buSzPts val="2200"/>
              <a:buChar char="•"/>
            </a:pPr>
            <a:r>
              <a:rPr lang="en-US" sz="2200"/>
              <a:t>לכן הערך הסופי של counter עדיין יהיה 0 משום שכל הפעולות על counter לא היו על המשתנה האמיתי אלא על עותקים שלו.</a:t>
            </a:r>
            <a:endParaRPr/>
          </a:p>
          <a:p>
            <a:pPr indent="-228600" lvl="0" marL="228600" rtl="1" algn="r">
              <a:lnSpc>
                <a:spcPct val="90000"/>
              </a:lnSpc>
              <a:spcBef>
                <a:spcPts val="1000"/>
              </a:spcBef>
              <a:spcAft>
                <a:spcPts val="0"/>
              </a:spcAft>
              <a:buClr>
                <a:schemeClr val="dk1"/>
              </a:buClr>
              <a:buSzPts val="2200"/>
              <a:buChar char="•"/>
            </a:pPr>
            <a:r>
              <a:rPr lang="en-US" sz="2200"/>
              <a:t>אם נריץ תוכנית זאת לוקאלית בנסיבות מסוימות הforeach  ירוץ באותו JVM  כמו הdriver  ולכן יצביע לcounter המקורי ובאמת יעדכן אותו.</a:t>
            </a:r>
            <a:endParaRPr sz="2200"/>
          </a:p>
          <a:p>
            <a:pPr indent="-88900" lvl="0" marL="228600" rtl="0"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5" name="Shape 1575"/>
        <p:cNvGrpSpPr/>
        <p:nvPr/>
      </p:nvGrpSpPr>
      <p:grpSpPr>
        <a:xfrm>
          <a:off x="0" y="0"/>
          <a:ext cx="0" cy="0"/>
          <a:chOff x="0" y="0"/>
          <a:chExt cx="0" cy="0"/>
        </a:xfrm>
      </p:grpSpPr>
      <p:sp>
        <p:nvSpPr>
          <p:cNvPr id="1576" name="Google Shape;1576;p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כדור של רשת וצמתים" id="1577" name="Google Shape;1577;p74"/>
          <p:cNvPicPr preferRelativeResize="0"/>
          <p:nvPr/>
        </p:nvPicPr>
        <p:blipFill rotWithShape="1">
          <a:blip r:embed="rId3">
            <a:alphaModFix/>
          </a:blip>
          <a:srcRect b="0" l="7920" r="3426" t="6484"/>
          <a:stretch/>
        </p:blipFill>
        <p:spPr>
          <a:xfrm>
            <a:off x="3523488" y="10"/>
            <a:ext cx="8668512" cy="6857990"/>
          </a:xfrm>
          <a:prstGeom prst="rect">
            <a:avLst/>
          </a:prstGeom>
          <a:noFill/>
          <a:ln>
            <a:noFill/>
          </a:ln>
        </p:spPr>
      </p:pic>
      <p:sp>
        <p:nvSpPr>
          <p:cNvPr id="1578" name="Google Shape;1578;p74"/>
          <p:cNvSpPr/>
          <p:nvPr/>
        </p:nvSpPr>
        <p:spPr>
          <a:xfrm>
            <a:off x="2" y="0"/>
            <a:ext cx="975660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9" name="Google Shape;1579;p74"/>
          <p:cNvSpPr txBox="1"/>
          <p:nvPr>
            <p:ph type="title"/>
          </p:nvPr>
        </p:nvSpPr>
        <p:spPr>
          <a:xfrm>
            <a:off x="371094" y="1161288"/>
            <a:ext cx="3438144" cy="11247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The Architecture of a Spark Application</a:t>
            </a:r>
            <a:endParaRPr sz="3200"/>
          </a:p>
        </p:txBody>
      </p:sp>
      <p:sp>
        <p:nvSpPr>
          <p:cNvPr id="1580" name="Google Shape;1580;p74"/>
          <p:cNvSpPr/>
          <p:nvPr/>
        </p:nvSpPr>
        <p:spPr>
          <a:xfrm rot="5400000">
            <a:off x="662559" y="605790"/>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81" name="Google Shape;1581;p74"/>
          <p:cNvSpPr/>
          <p:nvPr/>
        </p:nvSpPr>
        <p:spPr>
          <a:xfrm>
            <a:off x="428244" y="2443480"/>
            <a:ext cx="3300984" cy="9144"/>
          </a:xfrm>
          <a:prstGeom prst="rect">
            <a:avLst/>
          </a:prstGeom>
          <a:solidFill>
            <a:srgbClr val="D5D5D5"/>
          </a:solidFill>
          <a:ln cap="flat" cmpd="sng" w="9525">
            <a:solidFill>
              <a:srgbClr val="D5D5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2" name="Google Shape;1582;p74"/>
          <p:cNvSpPr txBox="1"/>
          <p:nvPr>
            <p:ph idx="1" type="body"/>
          </p:nvPr>
        </p:nvSpPr>
        <p:spPr>
          <a:xfrm>
            <a:off x="179173" y="2718054"/>
            <a:ext cx="3787345" cy="3207258"/>
          </a:xfrm>
          <a:prstGeom prst="rect">
            <a:avLst/>
          </a:prstGeom>
          <a:noFill/>
          <a:ln>
            <a:noFill/>
          </a:ln>
        </p:spPr>
        <p:txBody>
          <a:bodyPr anchorCtr="0" anchor="t" bIns="45700" lIns="91425" spcFirstLastPara="1" rIns="91425" wrap="square" tIns="45700">
            <a:normAutofit/>
          </a:bodyPr>
          <a:lstStyle/>
          <a:p>
            <a:pPr indent="-101600" lvl="0" marL="228600" rtl="1" algn="r">
              <a:lnSpc>
                <a:spcPct val="90000"/>
              </a:lnSpc>
              <a:spcBef>
                <a:spcPts val="0"/>
              </a:spcBef>
              <a:spcAft>
                <a:spcPts val="0"/>
              </a:spcAft>
              <a:buClr>
                <a:schemeClr val="dk1"/>
              </a:buClr>
              <a:buSzPts val="2000"/>
              <a:buNone/>
            </a:pPr>
            <a:r>
              <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ראינו שקיים הבדל בין הרצת הקוד בlocal mode לבין cluster mode.</a:t>
            </a:r>
            <a:endParaRPr/>
          </a:p>
          <a:p>
            <a:pPr indent="-101600" lvl="0" marL="228600" rtl="1" algn="r">
              <a:lnSpc>
                <a:spcPct val="90000"/>
              </a:lnSpc>
              <a:spcBef>
                <a:spcPts val="1000"/>
              </a:spcBef>
              <a:spcAft>
                <a:spcPts val="0"/>
              </a:spcAft>
              <a:buClr>
                <a:schemeClr val="dk1"/>
              </a:buClr>
              <a:buSzPts val="2000"/>
              <a:buNone/>
            </a:pPr>
            <a:r>
              <a:t/>
            </a:r>
            <a:endParaRPr sz="2000"/>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נחזור אחורה ונעבור שוב על הארכיטקטורה של Spark.</a:t>
            </a:r>
            <a:endParaRPr/>
          </a:p>
          <a:p>
            <a:pPr indent="-101600" lvl="0" marL="228600" rtl="1" algn="r">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6" name="Shape 1586"/>
        <p:cNvGrpSpPr/>
        <p:nvPr/>
      </p:nvGrpSpPr>
      <p:grpSpPr>
        <a:xfrm>
          <a:off x="0" y="0"/>
          <a:ext cx="0" cy="0"/>
          <a:chOff x="0" y="0"/>
          <a:chExt cx="0" cy="0"/>
        </a:xfrm>
      </p:grpSpPr>
      <p:pic>
        <p:nvPicPr>
          <p:cNvPr descr="CPU with binary numbers and blueprint" id="1587" name="Google Shape;1587;p75"/>
          <p:cNvPicPr preferRelativeResize="0"/>
          <p:nvPr/>
        </p:nvPicPr>
        <p:blipFill rotWithShape="1">
          <a:blip r:embed="rId3">
            <a:alphaModFix/>
          </a:blip>
          <a:srcRect b="1221" l="0" r="9091" t="7870"/>
          <a:stretch/>
        </p:blipFill>
        <p:spPr>
          <a:xfrm>
            <a:off x="20" y="10"/>
            <a:ext cx="12191980" cy="6857990"/>
          </a:xfrm>
          <a:prstGeom prst="rect">
            <a:avLst/>
          </a:prstGeom>
          <a:noFill/>
          <a:ln>
            <a:noFill/>
          </a:ln>
        </p:spPr>
      </p:pic>
      <p:sp>
        <p:nvSpPr>
          <p:cNvPr id="1588" name="Google Shape;1588;p75"/>
          <p:cNvSpPr/>
          <p:nvPr/>
        </p:nvSpPr>
        <p:spPr>
          <a:xfrm>
            <a:off x="336884" y="321176"/>
            <a:ext cx="7197772" cy="5896743"/>
          </a:xfrm>
          <a:prstGeom prst="rect">
            <a:avLst/>
          </a:prstGeom>
          <a:solidFill>
            <a:schemeClr val="lt1">
              <a:alpha val="89803"/>
            </a:schemeClr>
          </a:solidFill>
          <a:ln cap="sq" cmpd="thinThick" w="1270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9" name="Google Shape;1589;p75"/>
          <p:cNvSpPr txBox="1"/>
          <p:nvPr>
            <p:ph type="title"/>
          </p:nvPr>
        </p:nvSpPr>
        <p:spPr>
          <a:xfrm>
            <a:off x="594804" y="640263"/>
            <a:ext cx="6619811" cy="1344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The Architecture of a Spark Application</a:t>
            </a:r>
            <a:endParaRPr sz="4000"/>
          </a:p>
        </p:txBody>
      </p:sp>
      <p:sp>
        <p:nvSpPr>
          <p:cNvPr id="1590" name="Google Shape;1590;p75"/>
          <p:cNvSpPr txBox="1"/>
          <p:nvPr>
            <p:ph idx="1" type="body"/>
          </p:nvPr>
        </p:nvSpPr>
        <p:spPr>
          <a:xfrm>
            <a:off x="594109" y="2121763"/>
            <a:ext cx="6620505" cy="3773010"/>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הspark app שלנו מורכבת מ3 חלקים מרכזיים:</a:t>
            </a:r>
            <a:endParaRPr/>
          </a:p>
          <a:p>
            <a:pPr indent="-228600" lvl="1" marL="685800" rtl="1" algn="r">
              <a:lnSpc>
                <a:spcPct val="90000"/>
              </a:lnSpc>
              <a:spcBef>
                <a:spcPts val="500"/>
              </a:spcBef>
              <a:spcAft>
                <a:spcPts val="0"/>
              </a:spcAft>
              <a:buClr>
                <a:schemeClr val="dk1"/>
              </a:buClr>
              <a:buSzPts val="2400"/>
              <a:buChar char="•"/>
            </a:pPr>
            <a:r>
              <a:rPr lang="en-US"/>
              <a:t>Spark Driver</a:t>
            </a:r>
            <a:endParaRPr/>
          </a:p>
          <a:p>
            <a:pPr indent="-228600" lvl="1" marL="685800" rtl="1" algn="r">
              <a:lnSpc>
                <a:spcPct val="90000"/>
              </a:lnSpc>
              <a:spcBef>
                <a:spcPts val="500"/>
              </a:spcBef>
              <a:spcAft>
                <a:spcPts val="0"/>
              </a:spcAft>
              <a:buClr>
                <a:schemeClr val="dk1"/>
              </a:buClr>
              <a:buSzPts val="2400"/>
              <a:buChar char="•"/>
            </a:pPr>
            <a:r>
              <a:rPr lang="en-US"/>
              <a:t>Spark Executors</a:t>
            </a:r>
            <a:endParaRPr/>
          </a:p>
          <a:p>
            <a:pPr indent="-228600" lvl="1" marL="685800" rtl="1" algn="r">
              <a:lnSpc>
                <a:spcPct val="90000"/>
              </a:lnSpc>
              <a:spcBef>
                <a:spcPts val="500"/>
              </a:spcBef>
              <a:spcAft>
                <a:spcPts val="0"/>
              </a:spcAft>
              <a:buClr>
                <a:schemeClr val="dk1"/>
              </a:buClr>
              <a:buSzPts val="2400"/>
              <a:buChar char="•"/>
            </a:pPr>
            <a:r>
              <a:rPr lang="en-US"/>
              <a:t>Cluster Manager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4" name="Shape 1594"/>
        <p:cNvGrpSpPr/>
        <p:nvPr/>
      </p:nvGrpSpPr>
      <p:grpSpPr>
        <a:xfrm>
          <a:off x="0" y="0"/>
          <a:ext cx="0" cy="0"/>
          <a:chOff x="0" y="0"/>
          <a:chExt cx="0" cy="0"/>
        </a:xfrm>
      </p:grpSpPr>
      <p:sp>
        <p:nvSpPr>
          <p:cNvPr id="1595" name="Google Shape;1595;p7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6" name="Google Shape;1596;p7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7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7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9" name="Google Shape;1599;p7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The Spark Driver</a:t>
            </a:r>
            <a:endParaRPr sz="5400"/>
          </a:p>
        </p:txBody>
      </p:sp>
      <p:grpSp>
        <p:nvGrpSpPr>
          <p:cNvPr id="1600" name="Google Shape;1600;p76"/>
          <p:cNvGrpSpPr/>
          <p:nvPr/>
        </p:nvGrpSpPr>
        <p:grpSpPr>
          <a:xfrm>
            <a:off x="1188720" y="73152"/>
            <a:ext cx="1178966" cy="232963"/>
            <a:chOff x="5422392" y="64008"/>
            <a:chExt cx="1178966" cy="232963"/>
          </a:xfrm>
        </p:grpSpPr>
        <p:sp>
          <p:nvSpPr>
            <p:cNvPr id="1601" name="Google Shape;1601;p7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7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7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7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7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7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7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8" name="Google Shape;1608;p7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7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0" name="Google Shape;1610;p7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1" name="Google Shape;1611;p7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2" name="Google Shape;1612;p7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3" name="Google Shape;1613;p7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7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7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7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7" name="Google Shape;1617;p7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8" name="Google Shape;1618;p7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9" name="Google Shape;1619;p7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0" name="Google Shape;1620;p7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1" name="Google Shape;1621;p76"/>
          <p:cNvSpPr txBox="1"/>
          <p:nvPr>
            <p:ph idx="1" type="body"/>
          </p:nvPr>
        </p:nvSpPr>
        <p:spPr>
          <a:xfrm>
            <a:off x="5795319" y="499833"/>
            <a:ext cx="6159843"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הdriver הוא process ש"יושב במושב הנהג" של הspark app.</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הוא האחראי על הריצה של הspark app שלנו ושומר על הstate של הcluster (הstate והtasks של הexecutors).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הוא חייב להתממשק עם הcluster manager על מנת להשיג בפועל משאבים פיזיים ולהריץ executors.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בסופו של יום, זה רק תהליך על מכונה פיזית שאחראי על שמירת הstate של הspark app שרק בcluster.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5" name="Shape 1625"/>
        <p:cNvGrpSpPr/>
        <p:nvPr/>
      </p:nvGrpSpPr>
      <p:grpSpPr>
        <a:xfrm>
          <a:off x="0" y="0"/>
          <a:ext cx="0" cy="0"/>
          <a:chOff x="0" y="0"/>
          <a:chExt cx="0" cy="0"/>
        </a:xfrm>
      </p:grpSpPr>
      <p:sp>
        <p:nvSpPr>
          <p:cNvPr id="1626" name="Google Shape;1626;p7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7" name="Google Shape;1627;p77"/>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8" name="Google Shape;1628;p77"/>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9" name="Google Shape;1629;p77"/>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0" name="Google Shape;1630;p77"/>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The Spark Executors</a:t>
            </a:r>
            <a:endParaRPr sz="5400"/>
          </a:p>
        </p:txBody>
      </p:sp>
      <p:grpSp>
        <p:nvGrpSpPr>
          <p:cNvPr id="1631" name="Google Shape;1631;p77"/>
          <p:cNvGrpSpPr/>
          <p:nvPr/>
        </p:nvGrpSpPr>
        <p:grpSpPr>
          <a:xfrm>
            <a:off x="1188720" y="73152"/>
            <a:ext cx="1178966" cy="232963"/>
            <a:chOff x="5422392" y="64008"/>
            <a:chExt cx="1178966" cy="232963"/>
          </a:xfrm>
        </p:grpSpPr>
        <p:sp>
          <p:nvSpPr>
            <p:cNvPr id="1632" name="Google Shape;1632;p77"/>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77"/>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Google Shape;1634;p77"/>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77"/>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6" name="Google Shape;1636;p77"/>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7" name="Google Shape;1637;p77"/>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8" name="Google Shape;1638;p77"/>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9" name="Google Shape;1639;p77"/>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0" name="Google Shape;1640;p77"/>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1" name="Google Shape;1641;p77"/>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Google Shape;1642;p77"/>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3" name="Google Shape;1643;p77"/>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4" name="Google Shape;1644;p77"/>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5" name="Google Shape;1645;p77"/>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6" name="Google Shape;1646;p77"/>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7" name="Google Shape;1647;p77"/>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8" name="Google Shape;1648;p77"/>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9" name="Google Shape;1649;p77"/>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0" name="Google Shape;1650;p77"/>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1" name="Google Shape;1651;p77"/>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52" name="Google Shape;1652;p77"/>
          <p:cNvSpPr txBox="1"/>
          <p:nvPr>
            <p:ph idx="1" type="body"/>
          </p:nvPr>
        </p:nvSpPr>
        <p:spPr>
          <a:xfrm>
            <a:off x="5974493" y="499833"/>
            <a:ext cx="6030096"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Executors הם התהליכים שמבצעים tasks שהוקצאו על ידי הdriver.</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יש להם אחריות מרכזית אחת: </a:t>
            </a:r>
            <a:endParaRPr/>
          </a:p>
          <a:p>
            <a:pPr indent="-228600" lvl="1" marL="685800" rtl="1" algn="r">
              <a:lnSpc>
                <a:spcPct val="90000"/>
              </a:lnSpc>
              <a:spcBef>
                <a:spcPts val="500"/>
              </a:spcBef>
              <a:spcAft>
                <a:spcPts val="0"/>
              </a:spcAft>
              <a:buClr>
                <a:schemeClr val="dk1"/>
              </a:buClr>
              <a:buSzPts val="2200"/>
              <a:buChar char="•"/>
            </a:pPr>
            <a:r>
              <a:rPr lang="en-US" sz="2200"/>
              <a:t>לקחת tasks שהוקצאו על ידי הdriver</a:t>
            </a:r>
            <a:endParaRPr sz="2200"/>
          </a:p>
          <a:p>
            <a:pPr indent="-228600" lvl="1" marL="685800" rtl="1" algn="r">
              <a:lnSpc>
                <a:spcPct val="90000"/>
              </a:lnSpc>
              <a:spcBef>
                <a:spcPts val="500"/>
              </a:spcBef>
              <a:spcAft>
                <a:spcPts val="0"/>
              </a:spcAft>
              <a:buClr>
                <a:schemeClr val="dk1"/>
              </a:buClr>
              <a:buSzPts val="2200"/>
              <a:buChar char="•"/>
            </a:pPr>
            <a:r>
              <a:rPr lang="en-US" sz="2200"/>
              <a:t>להריץ אותם</a:t>
            </a:r>
            <a:endParaRPr/>
          </a:p>
          <a:p>
            <a:pPr indent="-228600" lvl="1" marL="685800" rtl="1" algn="r">
              <a:lnSpc>
                <a:spcPct val="90000"/>
              </a:lnSpc>
              <a:spcBef>
                <a:spcPts val="500"/>
              </a:spcBef>
              <a:spcAft>
                <a:spcPts val="0"/>
              </a:spcAft>
              <a:buClr>
                <a:schemeClr val="dk1"/>
              </a:buClr>
              <a:buSzPts val="2200"/>
              <a:buChar char="•"/>
            </a:pPr>
            <a:r>
              <a:rPr lang="en-US" sz="2200"/>
              <a:t>לדווח על המצב הסופי שלהם (הצלחה או כישלון) והתוצאות שלהם.</a:t>
            </a:r>
            <a:endParaRPr/>
          </a:p>
          <a:p>
            <a:pPr indent="-88900" lvl="1" marL="685800" rtl="1" algn="r">
              <a:lnSpc>
                <a:spcPct val="90000"/>
              </a:lnSpc>
              <a:spcBef>
                <a:spcPts val="5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לכל spark app יש את הexecutor processes שלו.</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6" name="Shape 1656"/>
        <p:cNvGrpSpPr/>
        <p:nvPr/>
      </p:nvGrpSpPr>
      <p:grpSpPr>
        <a:xfrm>
          <a:off x="0" y="0"/>
          <a:ext cx="0" cy="0"/>
          <a:chOff x="0" y="0"/>
          <a:chExt cx="0" cy="0"/>
        </a:xfrm>
      </p:grpSpPr>
      <p:sp>
        <p:nvSpPr>
          <p:cNvPr id="1657" name="Google Shape;1657;p7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8" name="Google Shape;1658;p7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9" name="Google Shape;1659;p7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0" name="Google Shape;1660;p78"/>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1" name="Google Shape;1661;p78"/>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Cluster Manager</a:t>
            </a:r>
            <a:endParaRPr sz="5400"/>
          </a:p>
        </p:txBody>
      </p:sp>
      <p:grpSp>
        <p:nvGrpSpPr>
          <p:cNvPr id="1662" name="Google Shape;1662;p78"/>
          <p:cNvGrpSpPr/>
          <p:nvPr/>
        </p:nvGrpSpPr>
        <p:grpSpPr>
          <a:xfrm>
            <a:off x="1188720" y="73152"/>
            <a:ext cx="1178966" cy="232963"/>
            <a:chOff x="5422392" y="64008"/>
            <a:chExt cx="1178966" cy="232963"/>
          </a:xfrm>
        </p:grpSpPr>
        <p:sp>
          <p:nvSpPr>
            <p:cNvPr id="1663" name="Google Shape;1663;p78"/>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Google Shape;1664;p78"/>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5" name="Google Shape;1665;p78"/>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6" name="Google Shape;1666;p78"/>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7" name="Google Shape;1667;p78"/>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8" name="Google Shape;1668;p78"/>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9" name="Google Shape;1669;p78"/>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0" name="Google Shape;1670;p78"/>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1" name="Google Shape;1671;p78"/>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2" name="Google Shape;1672;p78"/>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3" name="Google Shape;1673;p78"/>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4" name="Google Shape;1674;p78"/>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5" name="Google Shape;1675;p78"/>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6" name="Google Shape;1676;p78"/>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Google Shape;1677;p78"/>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Google Shape;1678;p78"/>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Google Shape;1679;p78"/>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0" name="Google Shape;1680;p78"/>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1" name="Google Shape;1681;p78"/>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2" name="Google Shape;1682;p78"/>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3" name="Google Shape;1683;p78"/>
          <p:cNvSpPr txBox="1"/>
          <p:nvPr>
            <p:ph idx="1" type="body"/>
          </p:nvPr>
        </p:nvSpPr>
        <p:spPr>
          <a:xfrm>
            <a:off x="5831032" y="805201"/>
            <a:ext cx="6172199"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הdriver והexecutors לא קיימים לבד.</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כאן נכנס הcluster manager.</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אחראי על אחזקת הcluster של המכונות שיריצו את הspark app(s) שלכם.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באופן מבלבל במידה מסויימת, לcluster manager יהיה את הdriver והworkers  שלו.</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ההבדל העיקרי שבמקרה הזה הם משוייכים למכונות פיזיות ולא לprocesses.</a:t>
            </a:r>
            <a:endParaRPr/>
          </a:p>
          <a:p>
            <a:pPr indent="-88900" lvl="0" marL="228600" rtl="1" algn="r">
              <a:lnSpc>
                <a:spcPct val="90000"/>
              </a:lnSpc>
              <a:spcBef>
                <a:spcPts val="1000"/>
              </a:spcBef>
              <a:spcAft>
                <a:spcPts val="0"/>
              </a:spcAft>
              <a:buClr>
                <a:schemeClr val="dk1"/>
              </a:buClr>
              <a:buSzPts val="2200"/>
              <a:buNone/>
            </a:pPr>
            <a:r>
              <a:t/>
            </a:r>
            <a:endParaRPr sz="2200"/>
          </a:p>
          <a:p>
            <a:pPr indent="0" lvl="0" marL="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7" name="Shape 1687"/>
        <p:cNvGrpSpPr/>
        <p:nvPr/>
      </p:nvGrpSpPr>
      <p:grpSpPr>
        <a:xfrm>
          <a:off x="0" y="0"/>
          <a:ext cx="0" cy="0"/>
          <a:chOff x="0" y="0"/>
          <a:chExt cx="0" cy="0"/>
        </a:xfrm>
      </p:grpSpPr>
      <p:sp>
        <p:nvSpPr>
          <p:cNvPr id="1688" name="Google Shape;1688;p7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9" name="Google Shape;1689;p79"/>
          <p:cNvSpPr/>
          <p:nvPr/>
        </p:nvSpPr>
        <p:spPr>
          <a:xfrm>
            <a:off x="-1" y="1"/>
            <a:ext cx="60066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0" name="Google Shape;1690;p79"/>
          <p:cNvSpPr txBox="1"/>
          <p:nvPr>
            <p:ph type="title"/>
          </p:nvPr>
        </p:nvSpPr>
        <p:spPr>
          <a:xfrm>
            <a:off x="1166648" y="721805"/>
            <a:ext cx="4264888" cy="22219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Cluster Manager</a:t>
            </a:r>
            <a:endParaRPr sz="4200"/>
          </a:p>
        </p:txBody>
      </p:sp>
      <p:sp>
        <p:nvSpPr>
          <p:cNvPr id="1691" name="Google Shape;1691;p7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92" name="Google Shape;1692;p79"/>
          <p:cNvGrpSpPr/>
          <p:nvPr/>
        </p:nvGrpSpPr>
        <p:grpSpPr>
          <a:xfrm>
            <a:off x="1188720" y="73152"/>
            <a:ext cx="1178966" cy="232963"/>
            <a:chOff x="7763256" y="73152"/>
            <a:chExt cx="1178966" cy="232963"/>
          </a:xfrm>
        </p:grpSpPr>
        <p:sp>
          <p:nvSpPr>
            <p:cNvPr id="1693" name="Google Shape;1693;p79"/>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4" name="Google Shape;1694;p79"/>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Google Shape;1695;p79"/>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Google Shape;1696;p79"/>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Google Shape;1697;p79"/>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8" name="Google Shape;1698;p79"/>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9" name="Google Shape;1699;p79"/>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0" name="Google Shape;1700;p79"/>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1" name="Google Shape;1701;p79"/>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2" name="Google Shape;1702;p79"/>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3" name="Google Shape;1703;p79"/>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4" name="Google Shape;1704;p79"/>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79"/>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Google Shape;1706;p79"/>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Google Shape;1707;p79"/>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8" name="Google Shape;1708;p79"/>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9" name="Google Shape;1709;p79"/>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0" name="Google Shape;1710;p79"/>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1" name="Google Shape;1711;p79"/>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2" name="Google Shape;1712;p79"/>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13" name="Google Shape;1713;p7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79"/>
          <p:cNvSpPr txBox="1"/>
          <p:nvPr>
            <p:ph idx="1" type="body"/>
          </p:nvPr>
        </p:nvSpPr>
        <p:spPr>
          <a:xfrm>
            <a:off x="6622467" y="102765"/>
            <a:ext cx="5175185" cy="3690984"/>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המכונה משמאל היא הcluster manager driver node.</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העיגולים מסמלים daemon processes שרצים ומנהלים את הworker node המתאים.</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עדיין אין spark app שרץ כרגע (זה רק תהליכים של הcluster manager).</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שאחד ירוץ, הcluster manager יהיה אחראי לנהל את המכונות שהspark app שלנו רץ עליהן.</a:t>
            </a:r>
            <a:endParaRPr sz="1800"/>
          </a:p>
        </p:txBody>
      </p:sp>
      <p:pic>
        <p:nvPicPr>
          <p:cNvPr id="1715" name="Google Shape;1715;p79"/>
          <p:cNvPicPr preferRelativeResize="0"/>
          <p:nvPr/>
        </p:nvPicPr>
        <p:blipFill rotWithShape="1">
          <a:blip r:embed="rId3">
            <a:alphaModFix/>
          </a:blip>
          <a:srcRect b="0" l="0" r="0" t="0"/>
          <a:stretch/>
        </p:blipFill>
        <p:spPr>
          <a:xfrm>
            <a:off x="1313674" y="3624016"/>
            <a:ext cx="6244413" cy="27787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8"/>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Spark architecture</a:t>
            </a:r>
            <a:endParaRPr sz="5400"/>
          </a:p>
        </p:txBody>
      </p:sp>
      <p:sp>
        <p:nvSpPr>
          <p:cNvPr id="178" name="Google Shape;178;p8"/>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8"/>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הdriver מריץ java process משלו.</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הdriver מדבר עם מספר רב של עובדים מבוזרים הנקראים executors.</a:t>
            </a:r>
            <a:endParaRPr sz="2200"/>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בעזרת הcluster manager, הspark application מורץ על כמה מכונות. </a:t>
            </a:r>
            <a:endParaRPr/>
          </a:p>
          <a:p>
            <a:pPr indent="-88900" lvl="0" marL="228600" rtl="1" algn="r">
              <a:lnSpc>
                <a:spcPct val="90000"/>
              </a:lnSpc>
              <a:spcBef>
                <a:spcPts val="1000"/>
              </a:spcBef>
              <a:spcAft>
                <a:spcPts val="0"/>
              </a:spcAft>
              <a:buClr>
                <a:schemeClr val="dk1"/>
              </a:buClr>
              <a:buSzPts val="2200"/>
              <a:buNone/>
            </a:pPr>
            <a:r>
              <a:t/>
            </a:r>
            <a:endParaRPr sz="2200"/>
          </a:p>
          <a:p>
            <a:pPr indent="0" lvl="0" marL="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9" name="Shape 1719"/>
        <p:cNvGrpSpPr/>
        <p:nvPr/>
      </p:nvGrpSpPr>
      <p:grpSpPr>
        <a:xfrm>
          <a:off x="0" y="0"/>
          <a:ext cx="0" cy="0"/>
          <a:chOff x="0" y="0"/>
          <a:chExt cx="0" cy="0"/>
        </a:xfrm>
      </p:grpSpPr>
      <p:sp>
        <p:nvSpPr>
          <p:cNvPr id="1720" name="Google Shape;1720;p8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1" name="Google Shape;1721;p80"/>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2" name="Google Shape;1722;p80"/>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3" name="Google Shape;1723;p80"/>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4" name="Google Shape;1724;p80"/>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Execution Modes</a:t>
            </a:r>
            <a:endParaRPr sz="5400"/>
          </a:p>
        </p:txBody>
      </p:sp>
      <p:grpSp>
        <p:nvGrpSpPr>
          <p:cNvPr id="1725" name="Google Shape;1725;p80"/>
          <p:cNvGrpSpPr/>
          <p:nvPr/>
        </p:nvGrpSpPr>
        <p:grpSpPr>
          <a:xfrm>
            <a:off x="1188720" y="73152"/>
            <a:ext cx="1178966" cy="232963"/>
            <a:chOff x="5422392" y="64008"/>
            <a:chExt cx="1178966" cy="232963"/>
          </a:xfrm>
        </p:grpSpPr>
        <p:sp>
          <p:nvSpPr>
            <p:cNvPr id="1726" name="Google Shape;1726;p80"/>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7" name="Google Shape;1727;p80"/>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8" name="Google Shape;1728;p80"/>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9" name="Google Shape;1729;p80"/>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0" name="Google Shape;1730;p80"/>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1" name="Google Shape;1731;p80"/>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2" name="Google Shape;1732;p80"/>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3" name="Google Shape;1733;p80"/>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4" name="Google Shape;1734;p80"/>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5" name="Google Shape;1735;p80"/>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6" name="Google Shape;1736;p80"/>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Google Shape;1737;p80"/>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Google Shape;1738;p80"/>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80"/>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0" name="Google Shape;1740;p80"/>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1" name="Google Shape;1741;p80"/>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2" name="Google Shape;1742;p80"/>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3" name="Google Shape;1743;p80"/>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4" name="Google Shape;1744;p80"/>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5" name="Google Shape;1745;p80"/>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6" name="Google Shape;1746;p80"/>
          <p:cNvSpPr txBox="1"/>
          <p:nvPr>
            <p:ph idx="1" type="body"/>
          </p:nvPr>
        </p:nvSpPr>
        <p:spPr>
          <a:xfrm>
            <a:off x="5918886" y="499833"/>
            <a:ext cx="6098060"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עכשיו שעברנו בגדול על הארכיטקטורה, נעבור על הexecution modes של ספארק.</a:t>
            </a:r>
            <a:endParaRPr/>
          </a:p>
          <a:p>
            <a:pPr indent="-228600" lvl="0" marL="228600" rtl="1" algn="r">
              <a:lnSpc>
                <a:spcPct val="90000"/>
              </a:lnSpc>
              <a:spcBef>
                <a:spcPts val="1000"/>
              </a:spcBef>
              <a:spcAft>
                <a:spcPts val="0"/>
              </a:spcAft>
              <a:buClr>
                <a:schemeClr val="dk1"/>
              </a:buClr>
              <a:buSzPts val="2200"/>
              <a:buChar char="•"/>
            </a:pPr>
            <a:r>
              <a:rPr lang="en-US" sz="2200"/>
              <a:t>הexecution mode  נותן לכם את הכוח להחליט איפה נמצאים המשאבים הפיזיים שאתם תשמשו בהם שתריצו את הspark app  שלכם.</a:t>
            </a:r>
            <a:endParaRPr/>
          </a:p>
          <a:p>
            <a:pPr indent="-228600" lvl="0" marL="228600" rtl="1" algn="r">
              <a:lnSpc>
                <a:spcPct val="90000"/>
              </a:lnSpc>
              <a:spcBef>
                <a:spcPts val="1000"/>
              </a:spcBef>
              <a:spcAft>
                <a:spcPts val="0"/>
              </a:spcAft>
              <a:buClr>
                <a:schemeClr val="dk1"/>
              </a:buClr>
              <a:buSzPts val="2200"/>
              <a:buChar char="•"/>
            </a:pPr>
            <a:r>
              <a:rPr lang="en-US" sz="2200"/>
              <a:t>יש 3 מצבים שונים:</a:t>
            </a:r>
            <a:endParaRPr/>
          </a:p>
          <a:p>
            <a:pPr indent="-228600" lvl="1" marL="685800" rtl="1" algn="r">
              <a:lnSpc>
                <a:spcPct val="90000"/>
              </a:lnSpc>
              <a:spcBef>
                <a:spcPts val="500"/>
              </a:spcBef>
              <a:spcAft>
                <a:spcPts val="0"/>
              </a:spcAft>
              <a:buClr>
                <a:schemeClr val="dk1"/>
              </a:buClr>
              <a:buSzPts val="2200"/>
              <a:buChar char="•"/>
            </a:pPr>
            <a:r>
              <a:rPr lang="en-US" sz="2200"/>
              <a:t>Cluster mode</a:t>
            </a:r>
            <a:endParaRPr/>
          </a:p>
          <a:p>
            <a:pPr indent="-228600" lvl="1" marL="685800" rtl="1" algn="r">
              <a:lnSpc>
                <a:spcPct val="90000"/>
              </a:lnSpc>
              <a:spcBef>
                <a:spcPts val="500"/>
              </a:spcBef>
              <a:spcAft>
                <a:spcPts val="0"/>
              </a:spcAft>
              <a:buClr>
                <a:schemeClr val="dk1"/>
              </a:buClr>
              <a:buSzPts val="2200"/>
              <a:buChar char="•"/>
            </a:pPr>
            <a:r>
              <a:rPr lang="en-US" sz="2200"/>
              <a:t>Client mode</a:t>
            </a:r>
            <a:endParaRPr/>
          </a:p>
          <a:p>
            <a:pPr indent="-228600" lvl="1" marL="685800" rtl="1" algn="r">
              <a:lnSpc>
                <a:spcPct val="90000"/>
              </a:lnSpc>
              <a:spcBef>
                <a:spcPts val="500"/>
              </a:spcBef>
              <a:spcAft>
                <a:spcPts val="0"/>
              </a:spcAft>
              <a:buClr>
                <a:schemeClr val="dk1"/>
              </a:buClr>
              <a:buSzPts val="2200"/>
              <a:buChar char="•"/>
            </a:pPr>
            <a:r>
              <a:rPr lang="en-US" sz="2200"/>
              <a:t>Local mode</a:t>
            </a:r>
            <a:endParaRPr sz="2200"/>
          </a:p>
          <a:p>
            <a:pPr indent="-88900" lvl="1" marL="685800" rtl="1" algn="r">
              <a:lnSpc>
                <a:spcPct val="90000"/>
              </a:lnSpc>
              <a:spcBef>
                <a:spcPts val="5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600"/>
              <a:buChar char="•"/>
            </a:pPr>
            <a:r>
              <a:rPr lang="en-US" sz="2600"/>
              <a:t>בדוגמאות הבאות ריבוע על קו רציף מייצג את הdriver process וכאלה עם קווים מקווקוים מייצגים executor processes.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0" name="Shape 1750"/>
        <p:cNvGrpSpPr/>
        <p:nvPr/>
      </p:nvGrpSpPr>
      <p:grpSpPr>
        <a:xfrm>
          <a:off x="0" y="0"/>
          <a:ext cx="0" cy="0"/>
          <a:chOff x="0" y="0"/>
          <a:chExt cx="0" cy="0"/>
        </a:xfrm>
      </p:grpSpPr>
      <p:sp>
        <p:nvSpPr>
          <p:cNvPr id="1751" name="Google Shape;1751;p8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81"/>
          <p:cNvSpPr/>
          <p:nvPr/>
        </p:nvSpPr>
        <p:spPr>
          <a:xfrm>
            <a:off x="-7883" y="1"/>
            <a:ext cx="1219988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81"/>
          <p:cNvSpPr txBox="1"/>
          <p:nvPr>
            <p:ph type="title"/>
          </p:nvPr>
        </p:nvSpPr>
        <p:spPr>
          <a:xfrm>
            <a:off x="1166648" y="721805"/>
            <a:ext cx="4088933" cy="2147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Cluster mode</a:t>
            </a:r>
            <a:endParaRPr sz="4000"/>
          </a:p>
        </p:txBody>
      </p:sp>
      <p:sp>
        <p:nvSpPr>
          <p:cNvPr id="1754" name="Google Shape;1754;p81"/>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55" name="Google Shape;1755;p81"/>
          <p:cNvGrpSpPr/>
          <p:nvPr/>
        </p:nvGrpSpPr>
        <p:grpSpPr>
          <a:xfrm>
            <a:off x="1188720" y="73152"/>
            <a:ext cx="1178966" cy="232963"/>
            <a:chOff x="7763256" y="73152"/>
            <a:chExt cx="1178966" cy="232963"/>
          </a:xfrm>
        </p:grpSpPr>
        <p:sp>
          <p:nvSpPr>
            <p:cNvPr id="1756" name="Google Shape;1756;p81"/>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7" name="Google Shape;1757;p81"/>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8" name="Google Shape;1758;p81"/>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9" name="Google Shape;1759;p81"/>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0" name="Google Shape;1760;p81"/>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Google Shape;1761;p81"/>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Google Shape;1762;p81"/>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Google Shape;1763;p81"/>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4" name="Google Shape;1764;p81"/>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5" name="Google Shape;1765;p81"/>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6" name="Google Shape;1766;p81"/>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7" name="Google Shape;1767;p81"/>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8" name="Google Shape;1768;p81"/>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9" name="Google Shape;1769;p81"/>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Google Shape;1770;p81"/>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Google Shape;1771;p81"/>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Google Shape;1772;p81"/>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3" name="Google Shape;1773;p81"/>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4" name="Google Shape;1774;p81"/>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5" name="Google Shape;1775;p81"/>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Google Shape;1776;p81"/>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7" name="Google Shape;1777;p81"/>
          <p:cNvSpPr txBox="1"/>
          <p:nvPr>
            <p:ph idx="1" type="body"/>
          </p:nvPr>
        </p:nvSpPr>
        <p:spPr>
          <a:xfrm>
            <a:off x="843454" y="3528559"/>
            <a:ext cx="6536660" cy="303486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זה כנראה הדרך הנפוצה ביותר להריץ spark app.</a:t>
            </a:r>
            <a:endParaRPr/>
          </a:p>
          <a:p>
            <a:pPr indent="-228600" lvl="0" marL="228600" rtl="1" algn="r">
              <a:lnSpc>
                <a:spcPct val="90000"/>
              </a:lnSpc>
              <a:spcBef>
                <a:spcPts val="1000"/>
              </a:spcBef>
              <a:spcAft>
                <a:spcPts val="0"/>
              </a:spcAft>
              <a:buClr>
                <a:schemeClr val="dk1"/>
              </a:buClr>
              <a:buSzPts val="2000"/>
              <a:buChar char="•"/>
            </a:pPr>
            <a:r>
              <a:rPr lang="en-US" sz="2000"/>
              <a:t>בcluster mode, המשתמש נותן jar, python script, R script לcluster manager.</a:t>
            </a:r>
            <a:endParaRPr/>
          </a:p>
          <a:p>
            <a:pPr indent="-228600" lvl="0" marL="228600" rtl="1" algn="r">
              <a:lnSpc>
                <a:spcPct val="90000"/>
              </a:lnSpc>
              <a:spcBef>
                <a:spcPts val="1000"/>
              </a:spcBef>
              <a:spcAft>
                <a:spcPts val="0"/>
              </a:spcAft>
              <a:buClr>
                <a:schemeClr val="dk1"/>
              </a:buClr>
              <a:buSzPts val="2000"/>
              <a:buChar char="•"/>
            </a:pPr>
            <a:r>
              <a:rPr lang="en-US" sz="2000"/>
              <a:t>הcluster manager יוצר את הdriver process  על worker node בcluster וגם את הexecutor processes.</a:t>
            </a:r>
            <a:endParaRPr/>
          </a:p>
          <a:p>
            <a:pPr indent="-228600" lvl="0" marL="228600" rtl="1" algn="r">
              <a:lnSpc>
                <a:spcPct val="90000"/>
              </a:lnSpc>
              <a:spcBef>
                <a:spcPts val="1000"/>
              </a:spcBef>
              <a:spcAft>
                <a:spcPts val="0"/>
              </a:spcAft>
              <a:buClr>
                <a:schemeClr val="dk1"/>
              </a:buClr>
              <a:buSzPts val="2000"/>
              <a:buChar char="•"/>
            </a:pPr>
            <a:r>
              <a:rPr lang="en-US" sz="2000"/>
              <a:t>זה אומר שהcluster manager אחראי על כל מה שקשור לspark app processes.</a:t>
            </a:r>
            <a:endParaRPr/>
          </a:p>
          <a:p>
            <a:pPr indent="-114300" lvl="0" marL="228600" rtl="1" algn="r">
              <a:lnSpc>
                <a:spcPct val="90000"/>
              </a:lnSpc>
              <a:spcBef>
                <a:spcPts val="1000"/>
              </a:spcBef>
              <a:spcAft>
                <a:spcPts val="0"/>
              </a:spcAft>
              <a:buClr>
                <a:schemeClr val="dk1"/>
              </a:buClr>
              <a:buSzPts val="1800"/>
              <a:buNone/>
            </a:pPr>
            <a:r>
              <a:t/>
            </a:r>
            <a:endParaRPr sz="1800"/>
          </a:p>
        </p:txBody>
      </p:sp>
      <p:pic>
        <p:nvPicPr>
          <p:cNvPr descr="Diagram&#10;&#10;Description automatically generated" id="1778" name="Google Shape;1778;p81"/>
          <p:cNvPicPr preferRelativeResize="0"/>
          <p:nvPr/>
        </p:nvPicPr>
        <p:blipFill rotWithShape="1">
          <a:blip r:embed="rId3">
            <a:alphaModFix/>
          </a:blip>
          <a:srcRect b="0" l="0" r="0" t="0"/>
          <a:stretch/>
        </p:blipFill>
        <p:spPr>
          <a:xfrm>
            <a:off x="7383162" y="1522685"/>
            <a:ext cx="4675106" cy="40117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2" name="Shape 1782"/>
        <p:cNvGrpSpPr/>
        <p:nvPr/>
      </p:nvGrpSpPr>
      <p:grpSpPr>
        <a:xfrm>
          <a:off x="0" y="0"/>
          <a:ext cx="0" cy="0"/>
          <a:chOff x="0" y="0"/>
          <a:chExt cx="0" cy="0"/>
        </a:xfrm>
      </p:grpSpPr>
      <p:sp>
        <p:nvSpPr>
          <p:cNvPr id="1783" name="Google Shape;1783;p8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4" name="Google Shape;1784;p82"/>
          <p:cNvSpPr/>
          <p:nvPr/>
        </p:nvSpPr>
        <p:spPr>
          <a:xfrm>
            <a:off x="-7883" y="1"/>
            <a:ext cx="1219988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5" name="Google Shape;1785;p82"/>
          <p:cNvSpPr txBox="1"/>
          <p:nvPr>
            <p:ph type="title"/>
          </p:nvPr>
        </p:nvSpPr>
        <p:spPr>
          <a:xfrm>
            <a:off x="1166648" y="721805"/>
            <a:ext cx="4088933" cy="2147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Client mode</a:t>
            </a:r>
            <a:endParaRPr sz="4000"/>
          </a:p>
        </p:txBody>
      </p:sp>
      <p:sp>
        <p:nvSpPr>
          <p:cNvPr id="1786" name="Google Shape;1786;p82"/>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87" name="Google Shape;1787;p82"/>
          <p:cNvGrpSpPr/>
          <p:nvPr/>
        </p:nvGrpSpPr>
        <p:grpSpPr>
          <a:xfrm>
            <a:off x="1188720" y="73152"/>
            <a:ext cx="1178966" cy="232963"/>
            <a:chOff x="7763256" y="73152"/>
            <a:chExt cx="1178966" cy="232963"/>
          </a:xfrm>
        </p:grpSpPr>
        <p:sp>
          <p:nvSpPr>
            <p:cNvPr id="1788" name="Google Shape;1788;p82"/>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82"/>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0" name="Google Shape;1790;p82"/>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Google Shape;1791;p82"/>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2" name="Google Shape;1792;p82"/>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3" name="Google Shape;1793;p82"/>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4" name="Google Shape;1794;p82"/>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5" name="Google Shape;1795;p82"/>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6" name="Google Shape;1796;p82"/>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7" name="Google Shape;1797;p82"/>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8" name="Google Shape;1798;p82"/>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9" name="Google Shape;1799;p82"/>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0" name="Google Shape;1800;p82"/>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1" name="Google Shape;1801;p82"/>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2" name="Google Shape;1802;p82"/>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3" name="Google Shape;1803;p82"/>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4" name="Google Shape;1804;p82"/>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5" name="Google Shape;1805;p82"/>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6" name="Google Shape;1806;p82"/>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7" name="Google Shape;1807;p82"/>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08" name="Google Shape;1808;p82"/>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9" name="Google Shape;1809;p82"/>
          <p:cNvSpPr txBox="1"/>
          <p:nvPr>
            <p:ph idx="1" type="body"/>
          </p:nvPr>
        </p:nvSpPr>
        <p:spPr>
          <a:xfrm>
            <a:off x="614854" y="3531476"/>
            <a:ext cx="6740161" cy="303486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כמעט אותו דבר כמו הcluster mode.</a:t>
            </a:r>
            <a:endParaRPr/>
          </a:p>
          <a:p>
            <a:pPr indent="-228600" lvl="0" marL="228600" rtl="1" algn="r">
              <a:lnSpc>
                <a:spcPct val="90000"/>
              </a:lnSpc>
              <a:spcBef>
                <a:spcPts val="1000"/>
              </a:spcBef>
              <a:spcAft>
                <a:spcPts val="0"/>
              </a:spcAft>
              <a:buClr>
                <a:schemeClr val="dk1"/>
              </a:buClr>
              <a:buSzPts val="1800"/>
              <a:buChar char="•"/>
            </a:pPr>
            <a:r>
              <a:rPr lang="en-US" sz="1800"/>
              <a:t>ההבדל הוא שהspark driver נשאר על המכונה שעשתה submit לקוד שלנו.</a:t>
            </a:r>
            <a:endParaRPr/>
          </a:p>
          <a:p>
            <a:pPr indent="-228600" lvl="0" marL="228600" rtl="1" algn="r">
              <a:lnSpc>
                <a:spcPct val="90000"/>
              </a:lnSpc>
              <a:spcBef>
                <a:spcPts val="1000"/>
              </a:spcBef>
              <a:spcAft>
                <a:spcPts val="0"/>
              </a:spcAft>
              <a:buClr>
                <a:schemeClr val="dk1"/>
              </a:buClr>
              <a:buSzPts val="1800"/>
              <a:buChar char="•"/>
            </a:pPr>
            <a:r>
              <a:rPr lang="en-US" sz="1800"/>
              <a:t>זה אומר שהclient machine אחראי על התחזוקה של הspark driver process.</a:t>
            </a:r>
            <a:endParaRPr/>
          </a:p>
          <a:p>
            <a:pPr indent="-228600" lvl="0" marL="228600" rtl="1" algn="r">
              <a:lnSpc>
                <a:spcPct val="90000"/>
              </a:lnSpc>
              <a:spcBef>
                <a:spcPts val="1000"/>
              </a:spcBef>
              <a:spcAft>
                <a:spcPts val="0"/>
              </a:spcAft>
              <a:buClr>
                <a:schemeClr val="dk1"/>
              </a:buClr>
              <a:buSzPts val="1800"/>
              <a:buChar char="•"/>
            </a:pPr>
            <a:r>
              <a:rPr lang="en-US" sz="1800"/>
              <a:t>הcluster manager אחראי על התחזוקה והניהול של הexecutor processes.</a:t>
            </a:r>
            <a:endParaRPr/>
          </a:p>
          <a:p>
            <a:pPr indent="-228600" lvl="0" marL="228600" rtl="1" algn="r">
              <a:lnSpc>
                <a:spcPct val="90000"/>
              </a:lnSpc>
              <a:spcBef>
                <a:spcPts val="1000"/>
              </a:spcBef>
              <a:spcAft>
                <a:spcPts val="0"/>
              </a:spcAft>
              <a:buClr>
                <a:schemeClr val="dk1"/>
              </a:buClr>
              <a:buSzPts val="1800"/>
              <a:buChar char="•"/>
            </a:pPr>
            <a:r>
              <a:rPr lang="en-US" sz="1800"/>
              <a:t>בדוגמא אנחנו מריצים את זה מחוץ לcluster.</a:t>
            </a:r>
            <a:endParaRPr sz="1800"/>
          </a:p>
        </p:txBody>
      </p:sp>
      <p:pic>
        <p:nvPicPr>
          <p:cNvPr id="1810" name="Google Shape;1810;p82"/>
          <p:cNvPicPr preferRelativeResize="0"/>
          <p:nvPr/>
        </p:nvPicPr>
        <p:blipFill rotWithShape="1">
          <a:blip r:embed="rId3">
            <a:alphaModFix/>
          </a:blip>
          <a:srcRect b="0" l="0" r="0" t="0"/>
          <a:stretch/>
        </p:blipFill>
        <p:spPr>
          <a:xfrm>
            <a:off x="7358063" y="803749"/>
            <a:ext cx="4678774" cy="515796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4" name="Shape 1814"/>
        <p:cNvGrpSpPr/>
        <p:nvPr/>
      </p:nvGrpSpPr>
      <p:grpSpPr>
        <a:xfrm>
          <a:off x="0" y="0"/>
          <a:ext cx="0" cy="0"/>
          <a:chOff x="0" y="0"/>
          <a:chExt cx="0" cy="0"/>
        </a:xfrm>
      </p:grpSpPr>
      <p:sp>
        <p:nvSpPr>
          <p:cNvPr id="1815" name="Google Shape;1815;p8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6" name="Google Shape;1816;p8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7" name="Google Shape;1817;p83"/>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8" name="Google Shape;1818;p83"/>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9" name="Google Shape;1819;p83"/>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Local mode</a:t>
            </a:r>
            <a:endParaRPr sz="5400"/>
          </a:p>
        </p:txBody>
      </p:sp>
      <p:grpSp>
        <p:nvGrpSpPr>
          <p:cNvPr id="1820" name="Google Shape;1820;p83"/>
          <p:cNvGrpSpPr/>
          <p:nvPr/>
        </p:nvGrpSpPr>
        <p:grpSpPr>
          <a:xfrm>
            <a:off x="1188720" y="73152"/>
            <a:ext cx="1178966" cy="232963"/>
            <a:chOff x="5422392" y="64008"/>
            <a:chExt cx="1178966" cy="232963"/>
          </a:xfrm>
        </p:grpSpPr>
        <p:sp>
          <p:nvSpPr>
            <p:cNvPr id="1821" name="Google Shape;1821;p83"/>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2" name="Google Shape;1822;p83"/>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3" name="Google Shape;1823;p83"/>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4" name="Google Shape;1824;p83"/>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5" name="Google Shape;1825;p83"/>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6" name="Google Shape;1826;p83"/>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7" name="Google Shape;1827;p83"/>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Google Shape;1828;p83"/>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83"/>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83"/>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1" name="Google Shape;1831;p83"/>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2" name="Google Shape;1832;p83"/>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3" name="Google Shape;1833;p83"/>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4" name="Google Shape;1834;p83"/>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5" name="Google Shape;1835;p83"/>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6" name="Google Shape;1836;p83"/>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7" name="Google Shape;1837;p83"/>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83"/>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9" name="Google Shape;1839;p83"/>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0" name="Google Shape;1840;p83"/>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1" name="Google Shape;1841;p83"/>
          <p:cNvSpPr txBox="1"/>
          <p:nvPr>
            <p:ph idx="1" type="body"/>
          </p:nvPr>
        </p:nvSpPr>
        <p:spPr>
          <a:xfrm>
            <a:off x="5745892" y="499833"/>
            <a:ext cx="6332838"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שונה משמעותית משני המצבים הקודמים.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מפעיל את כל הspark app על אותה מכונה.</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משיג מקביליות באמצעות threads על מכונה אחת.</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דרך נפוצה ללמוד ספארק או לבדוק את הקוד שלכם.</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rgbClr val="FF0000"/>
              </a:buClr>
              <a:buSzPts val="2200"/>
              <a:buChar char="•"/>
            </a:pPr>
            <a:r>
              <a:rPr lang="en-US" sz="2200">
                <a:solidFill>
                  <a:srgbClr val="FF0000"/>
                </a:solidFill>
              </a:rPr>
              <a:t>לא דרך להריץ production applications.</a:t>
            </a:r>
            <a:endParaRPr sz="220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5" name="Shape 1845"/>
        <p:cNvGrpSpPr/>
        <p:nvPr/>
      </p:nvGrpSpPr>
      <p:grpSpPr>
        <a:xfrm>
          <a:off x="0" y="0"/>
          <a:ext cx="0" cy="0"/>
          <a:chOff x="0" y="0"/>
          <a:chExt cx="0" cy="0"/>
        </a:xfrm>
      </p:grpSpPr>
      <p:sp>
        <p:nvSpPr>
          <p:cNvPr id="1846" name="Google Shape;1846;p8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7" name="Google Shape;1847;p84"/>
          <p:cNvSpPr/>
          <p:nvPr/>
        </p:nvSpPr>
        <p:spPr>
          <a:xfrm>
            <a:off x="-7883" y="1"/>
            <a:ext cx="1219988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8" name="Google Shape;1848;p84"/>
          <p:cNvSpPr txBox="1"/>
          <p:nvPr>
            <p:ph type="title"/>
          </p:nvPr>
        </p:nvSpPr>
        <p:spPr>
          <a:xfrm>
            <a:off x="1166648" y="721805"/>
            <a:ext cx="4088933" cy="2147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Back to our example</a:t>
            </a:r>
            <a:endParaRPr sz="4000"/>
          </a:p>
        </p:txBody>
      </p:sp>
      <p:sp>
        <p:nvSpPr>
          <p:cNvPr id="1849" name="Google Shape;1849;p8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50" name="Google Shape;1850;p84"/>
          <p:cNvGrpSpPr/>
          <p:nvPr/>
        </p:nvGrpSpPr>
        <p:grpSpPr>
          <a:xfrm>
            <a:off x="1188720" y="73152"/>
            <a:ext cx="1178966" cy="232963"/>
            <a:chOff x="7763256" y="73152"/>
            <a:chExt cx="1178966" cy="232963"/>
          </a:xfrm>
        </p:grpSpPr>
        <p:sp>
          <p:nvSpPr>
            <p:cNvPr id="1851" name="Google Shape;1851;p84"/>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Google Shape;1852;p84"/>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Google Shape;1853;p84"/>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84"/>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5" name="Google Shape;1855;p84"/>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6" name="Google Shape;1856;p84"/>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7" name="Google Shape;1857;p84"/>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8" name="Google Shape;1858;p84"/>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9" name="Google Shape;1859;p84"/>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0" name="Google Shape;1860;p84"/>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Google Shape;1861;p84"/>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Google Shape;1862;p84"/>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Google Shape;1863;p84"/>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4" name="Google Shape;1864;p84"/>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5" name="Google Shape;1865;p84"/>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6" name="Google Shape;1866;p84"/>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7" name="Google Shape;1867;p84"/>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8" name="Google Shape;1868;p84"/>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9" name="Google Shape;1869;p84"/>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0" name="Google Shape;1870;p84"/>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71" name="Google Shape;1871;p8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Google Shape;1872;p84"/>
          <p:cNvSpPr txBox="1"/>
          <p:nvPr>
            <p:ph idx="1" type="body"/>
          </p:nvPr>
        </p:nvSpPr>
        <p:spPr>
          <a:xfrm>
            <a:off x="1123399" y="3479007"/>
            <a:ext cx="5339183" cy="303486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400"/>
              <a:buChar char="•"/>
            </a:pPr>
            <a:r>
              <a:rPr lang="en-US" sz="2400"/>
              <a:t>עכשיו שהבנו את ההבדלים בexecution modes, מה יפתור לנו את הבעיה (של ה-production)?</a:t>
            </a:r>
            <a:endParaRPr/>
          </a:p>
          <a:p>
            <a:pPr indent="-76200" lvl="0" marL="228600" rtl="1" algn="r">
              <a:lnSpc>
                <a:spcPct val="90000"/>
              </a:lnSpc>
              <a:spcBef>
                <a:spcPts val="1000"/>
              </a:spcBef>
              <a:spcAft>
                <a:spcPts val="0"/>
              </a:spcAft>
              <a:buClr>
                <a:schemeClr val="dk1"/>
              </a:buClr>
              <a:buSzPts val="2400"/>
              <a:buNone/>
            </a:pPr>
            <a:r>
              <a:t/>
            </a:r>
            <a:endParaRPr sz="2400"/>
          </a:p>
          <a:p>
            <a:pPr indent="-228600" lvl="0" marL="228600" rtl="1" algn="r">
              <a:lnSpc>
                <a:spcPct val="90000"/>
              </a:lnSpc>
              <a:spcBef>
                <a:spcPts val="1000"/>
              </a:spcBef>
              <a:spcAft>
                <a:spcPts val="0"/>
              </a:spcAft>
              <a:buClr>
                <a:schemeClr val="dk1"/>
              </a:buClr>
              <a:buSzPts val="2400"/>
              <a:buChar char="•"/>
            </a:pPr>
            <a:r>
              <a:rPr lang="en-US" sz="2400"/>
              <a:t>התשובה: Distributed shared variables.</a:t>
            </a:r>
            <a:endParaRPr sz="2400"/>
          </a:p>
        </p:txBody>
      </p:sp>
      <p:pic>
        <p:nvPicPr>
          <p:cNvPr descr="Questions" id="1873" name="Google Shape;1873;p84"/>
          <p:cNvPicPr preferRelativeResize="0"/>
          <p:nvPr/>
        </p:nvPicPr>
        <p:blipFill rotWithShape="1">
          <a:blip r:embed="rId3">
            <a:alphaModFix/>
          </a:blip>
          <a:srcRect b="0" l="0" r="0" t="0"/>
          <a:stretch/>
        </p:blipFill>
        <p:spPr>
          <a:xfrm>
            <a:off x="6216074" y="730949"/>
            <a:ext cx="5496116" cy="549611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7" name="Shape 1877"/>
        <p:cNvGrpSpPr/>
        <p:nvPr/>
      </p:nvGrpSpPr>
      <p:grpSpPr>
        <a:xfrm>
          <a:off x="0" y="0"/>
          <a:ext cx="0" cy="0"/>
          <a:chOff x="0" y="0"/>
          <a:chExt cx="0" cy="0"/>
        </a:xfrm>
      </p:grpSpPr>
      <p:sp>
        <p:nvSpPr>
          <p:cNvPr id="1878" name="Google Shape;1878;p8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9" name="Google Shape;1879;p85"/>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0" name="Google Shape;1880;p85"/>
          <p:cNvSpPr/>
          <p:nvPr/>
        </p:nvSpPr>
        <p:spPr>
          <a:xfrm>
            <a:off x="606967" y="0"/>
            <a:ext cx="1158503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1" name="Google Shape;1881;p85"/>
          <p:cNvSpPr txBox="1"/>
          <p:nvPr>
            <p:ph type="title"/>
          </p:nvPr>
        </p:nvSpPr>
        <p:spPr>
          <a:xfrm>
            <a:off x="1166649" y="721805"/>
            <a:ext cx="10258732" cy="21475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t>Distributed Shared Variables</a:t>
            </a:r>
            <a:endParaRPr sz="6000"/>
          </a:p>
        </p:txBody>
      </p:sp>
      <p:grpSp>
        <p:nvGrpSpPr>
          <p:cNvPr id="1882" name="Google Shape;1882;p85"/>
          <p:cNvGrpSpPr/>
          <p:nvPr/>
        </p:nvGrpSpPr>
        <p:grpSpPr>
          <a:xfrm>
            <a:off x="1188720" y="73152"/>
            <a:ext cx="1178966" cy="232963"/>
            <a:chOff x="1188720" y="73152"/>
            <a:chExt cx="1178966" cy="232963"/>
          </a:xfrm>
        </p:grpSpPr>
        <p:sp>
          <p:nvSpPr>
            <p:cNvPr id="1883" name="Google Shape;1883;p85"/>
            <p:cNvSpPr/>
            <p:nvPr/>
          </p:nvSpPr>
          <p:spPr>
            <a:xfrm>
              <a:off x="168854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4" name="Google Shape;1884;p85"/>
            <p:cNvSpPr/>
            <p:nvPr/>
          </p:nvSpPr>
          <p:spPr>
            <a:xfrm>
              <a:off x="168854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5" name="Google Shape;1885;p85"/>
            <p:cNvSpPr/>
            <p:nvPr/>
          </p:nvSpPr>
          <p:spPr>
            <a:xfrm>
              <a:off x="156358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6" name="Google Shape;1886;p85"/>
            <p:cNvSpPr/>
            <p:nvPr/>
          </p:nvSpPr>
          <p:spPr>
            <a:xfrm>
              <a:off x="156358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85"/>
            <p:cNvSpPr/>
            <p:nvPr/>
          </p:nvSpPr>
          <p:spPr>
            <a:xfrm>
              <a:off x="143863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8" name="Google Shape;1888;p85"/>
            <p:cNvSpPr/>
            <p:nvPr/>
          </p:nvSpPr>
          <p:spPr>
            <a:xfrm>
              <a:off x="143863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Google Shape;1889;p85"/>
            <p:cNvSpPr/>
            <p:nvPr/>
          </p:nvSpPr>
          <p:spPr>
            <a:xfrm>
              <a:off x="1313675"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0" name="Google Shape;1890;p85"/>
            <p:cNvSpPr/>
            <p:nvPr/>
          </p:nvSpPr>
          <p:spPr>
            <a:xfrm>
              <a:off x="1313675"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Google Shape;1891;p85"/>
            <p:cNvSpPr/>
            <p:nvPr/>
          </p:nvSpPr>
          <p:spPr>
            <a:xfrm>
              <a:off x="1188720"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2" name="Google Shape;1892;p85"/>
            <p:cNvSpPr/>
            <p:nvPr/>
          </p:nvSpPr>
          <p:spPr>
            <a:xfrm>
              <a:off x="1188720"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3" name="Google Shape;1893;p85"/>
            <p:cNvSpPr/>
            <p:nvPr/>
          </p:nvSpPr>
          <p:spPr>
            <a:xfrm>
              <a:off x="231331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4" name="Google Shape;1894;p85"/>
            <p:cNvSpPr/>
            <p:nvPr/>
          </p:nvSpPr>
          <p:spPr>
            <a:xfrm>
              <a:off x="231331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5" name="Google Shape;1895;p85"/>
            <p:cNvSpPr/>
            <p:nvPr/>
          </p:nvSpPr>
          <p:spPr>
            <a:xfrm>
              <a:off x="218836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6" name="Google Shape;1896;p85"/>
            <p:cNvSpPr/>
            <p:nvPr/>
          </p:nvSpPr>
          <p:spPr>
            <a:xfrm>
              <a:off x="218836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7" name="Google Shape;1897;p85"/>
            <p:cNvSpPr/>
            <p:nvPr/>
          </p:nvSpPr>
          <p:spPr>
            <a:xfrm>
              <a:off x="206340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8" name="Google Shape;1898;p85"/>
            <p:cNvSpPr/>
            <p:nvPr/>
          </p:nvSpPr>
          <p:spPr>
            <a:xfrm>
              <a:off x="206340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9" name="Google Shape;1899;p85"/>
            <p:cNvSpPr/>
            <p:nvPr/>
          </p:nvSpPr>
          <p:spPr>
            <a:xfrm>
              <a:off x="193845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0" name="Google Shape;1900;p85"/>
            <p:cNvSpPr/>
            <p:nvPr/>
          </p:nvSpPr>
          <p:spPr>
            <a:xfrm>
              <a:off x="193845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1" name="Google Shape;1901;p85"/>
            <p:cNvSpPr/>
            <p:nvPr/>
          </p:nvSpPr>
          <p:spPr>
            <a:xfrm>
              <a:off x="181349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2" name="Google Shape;1902;p85"/>
            <p:cNvSpPr/>
            <p:nvPr/>
          </p:nvSpPr>
          <p:spPr>
            <a:xfrm>
              <a:off x="181349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Google Shape;1903;p85"/>
          <p:cNvSpPr/>
          <p:nvPr/>
        </p:nvSpPr>
        <p:spPr>
          <a:xfrm>
            <a:off x="-1" y="3233984"/>
            <a:ext cx="606972" cy="36240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4" name="Google Shape;1904;p85"/>
          <p:cNvSpPr txBox="1"/>
          <p:nvPr>
            <p:ph idx="1" type="body"/>
          </p:nvPr>
        </p:nvSpPr>
        <p:spPr>
          <a:xfrm>
            <a:off x="852617" y="3509010"/>
            <a:ext cx="10997514" cy="3057328"/>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בנוסף לRDD, הסוג השני של low-level API של ספארק הוא 2 סוגים של “distributed shared variables”:</a:t>
            </a:r>
            <a:endParaRPr/>
          </a:p>
          <a:p>
            <a:pPr indent="-228600" lvl="1" marL="685800" rtl="1" algn="r">
              <a:lnSpc>
                <a:spcPct val="90000"/>
              </a:lnSpc>
              <a:spcBef>
                <a:spcPts val="500"/>
              </a:spcBef>
              <a:spcAft>
                <a:spcPts val="0"/>
              </a:spcAft>
              <a:buClr>
                <a:schemeClr val="dk1"/>
              </a:buClr>
              <a:buSzPts val="2000"/>
              <a:buChar char="•"/>
            </a:pPr>
            <a:r>
              <a:rPr lang="en-US" sz="2000"/>
              <a:t>Broadcast variables</a:t>
            </a:r>
            <a:endParaRPr sz="2000"/>
          </a:p>
          <a:p>
            <a:pPr indent="-228600" lvl="1" marL="685800" rtl="1" algn="r">
              <a:lnSpc>
                <a:spcPct val="90000"/>
              </a:lnSpc>
              <a:spcBef>
                <a:spcPts val="500"/>
              </a:spcBef>
              <a:spcAft>
                <a:spcPts val="0"/>
              </a:spcAft>
              <a:buClr>
                <a:schemeClr val="dk1"/>
              </a:buClr>
              <a:buSzPts val="2000"/>
              <a:buChar char="•"/>
            </a:pPr>
            <a:r>
              <a:rPr lang="en-US" sz="2000"/>
              <a:t>Accumulators</a:t>
            </a:r>
            <a:endParaRPr sz="2000"/>
          </a:p>
          <a:p>
            <a:pPr indent="-101600" lvl="1" marL="685800" rtl="1" algn="r">
              <a:lnSpc>
                <a:spcPct val="90000"/>
              </a:lnSpc>
              <a:spcBef>
                <a:spcPts val="5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אלה משתנים שתוכלו להשתמש בהם בUDF functions שיש להם מאפיינים מיוחדים שעת הרצה בcluster.</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8" name="Shape 1908"/>
        <p:cNvGrpSpPr/>
        <p:nvPr/>
      </p:nvGrpSpPr>
      <p:grpSpPr>
        <a:xfrm>
          <a:off x="0" y="0"/>
          <a:ext cx="0" cy="0"/>
          <a:chOff x="0" y="0"/>
          <a:chExt cx="0" cy="0"/>
        </a:xfrm>
      </p:grpSpPr>
      <p:sp>
        <p:nvSpPr>
          <p:cNvPr id="1909" name="Google Shape;1909;p8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Google Shape;1910;p86"/>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Google Shape;1911;p86"/>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Google Shape;1912;p86"/>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3" name="Google Shape;1913;p86"/>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Distributed Shared Variables</a:t>
            </a:r>
            <a:endParaRPr sz="5400"/>
          </a:p>
        </p:txBody>
      </p:sp>
      <p:grpSp>
        <p:nvGrpSpPr>
          <p:cNvPr id="1914" name="Google Shape;1914;p86"/>
          <p:cNvGrpSpPr/>
          <p:nvPr/>
        </p:nvGrpSpPr>
        <p:grpSpPr>
          <a:xfrm>
            <a:off x="1188720" y="73152"/>
            <a:ext cx="1178966" cy="232963"/>
            <a:chOff x="5422392" y="64008"/>
            <a:chExt cx="1178966" cy="232963"/>
          </a:xfrm>
        </p:grpSpPr>
        <p:sp>
          <p:nvSpPr>
            <p:cNvPr id="1915" name="Google Shape;1915;p86"/>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6" name="Google Shape;1916;p86"/>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7" name="Google Shape;1917;p86"/>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8" name="Google Shape;1918;p86"/>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9" name="Google Shape;1919;p86"/>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0" name="Google Shape;1920;p86"/>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1" name="Google Shape;1921;p86"/>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2" name="Google Shape;1922;p86"/>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3" name="Google Shape;1923;p86"/>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4" name="Google Shape;1924;p86"/>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5" name="Google Shape;1925;p86"/>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6" name="Google Shape;1926;p86"/>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Google Shape;1927;p86"/>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Google Shape;1928;p86"/>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86"/>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0" name="Google Shape;1930;p86"/>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1" name="Google Shape;1931;p86"/>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2" name="Google Shape;1932;p86"/>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3" name="Google Shape;1933;p86"/>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4" name="Google Shape;1934;p86"/>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5" name="Google Shape;1935;p86"/>
          <p:cNvSpPr txBox="1"/>
          <p:nvPr>
            <p:ph idx="1" type="body"/>
          </p:nvPr>
        </p:nvSpPr>
        <p:spPr>
          <a:xfrm>
            <a:off x="5770605" y="499833"/>
            <a:ext cx="6314303"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באופן ספציפי, accumulators נותנים לכם לאחד מידע מכל הtasks לתוך תוצאה אחת (ליצור counter כדי שתוכלו לראות כמה מרשומות הקלט של נכשלו בפרסור).</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Broadcast variables, נותנים לכם לשמור ערך גדול על כל הworker nodes ולהתשמש בו על גבי כמה spark actions בלי לשלוח את הערך הזה שוב אל הcluster.</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החלק הזה יסביר את המוטיבציה להשתמש בכל אחד מהסוגים הנל ואיך להשתמש בהם.</a:t>
            </a:r>
            <a:endParaRPr sz="22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9" name="Shape 1939"/>
        <p:cNvGrpSpPr/>
        <p:nvPr/>
      </p:nvGrpSpPr>
      <p:grpSpPr>
        <a:xfrm>
          <a:off x="0" y="0"/>
          <a:ext cx="0" cy="0"/>
          <a:chOff x="0" y="0"/>
          <a:chExt cx="0" cy="0"/>
        </a:xfrm>
      </p:grpSpPr>
      <p:sp>
        <p:nvSpPr>
          <p:cNvPr id="1940" name="Google Shape;1940;p8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1" name="Google Shape;1941;p87"/>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Google Shape;1942;p87"/>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Google Shape;1943;p87"/>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87"/>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Broadcast Variables</a:t>
            </a:r>
            <a:endParaRPr sz="5400"/>
          </a:p>
        </p:txBody>
      </p:sp>
      <p:grpSp>
        <p:nvGrpSpPr>
          <p:cNvPr id="1945" name="Google Shape;1945;p87"/>
          <p:cNvGrpSpPr/>
          <p:nvPr/>
        </p:nvGrpSpPr>
        <p:grpSpPr>
          <a:xfrm>
            <a:off x="1188720" y="73152"/>
            <a:ext cx="1178966" cy="232963"/>
            <a:chOff x="5422392" y="64008"/>
            <a:chExt cx="1178966" cy="232963"/>
          </a:xfrm>
        </p:grpSpPr>
        <p:sp>
          <p:nvSpPr>
            <p:cNvPr id="1946" name="Google Shape;1946;p87"/>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7" name="Google Shape;1947;p87"/>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8" name="Google Shape;1948;p87"/>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9" name="Google Shape;1949;p87"/>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0" name="Google Shape;1950;p87"/>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Google Shape;1951;p87"/>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Google Shape;1952;p87"/>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Google Shape;1953;p87"/>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4" name="Google Shape;1954;p87"/>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5" name="Google Shape;1955;p87"/>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6" name="Google Shape;1956;p87"/>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7" name="Google Shape;1957;p87"/>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8" name="Google Shape;1958;p87"/>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9" name="Google Shape;1959;p87"/>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87"/>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Google Shape;1961;p87"/>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Google Shape;1962;p87"/>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3" name="Google Shape;1963;p87"/>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4" name="Google Shape;1964;p87"/>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5" name="Google Shape;1965;p87"/>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Google Shape;1966;p87"/>
          <p:cNvSpPr txBox="1"/>
          <p:nvPr>
            <p:ph idx="1" type="body"/>
          </p:nvPr>
        </p:nvSpPr>
        <p:spPr>
          <a:xfrm>
            <a:off x="5727357" y="499832"/>
            <a:ext cx="6264875" cy="5833005"/>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דרך לחלוק ערך בלתי משתנה ביעילות ברחבי הcluster מבלי לעשות לו אנקפסולציה בתוך function closure.</a:t>
            </a:r>
            <a:endParaRPr/>
          </a:p>
          <a:p>
            <a:pPr indent="-228600" lvl="0" marL="228600" rtl="1" algn="r">
              <a:lnSpc>
                <a:spcPct val="90000"/>
              </a:lnSpc>
              <a:spcBef>
                <a:spcPts val="1000"/>
              </a:spcBef>
              <a:spcAft>
                <a:spcPts val="0"/>
              </a:spcAft>
              <a:buClr>
                <a:schemeClr val="dk1"/>
              </a:buClr>
              <a:buSzPts val="2200"/>
              <a:buChar char="•"/>
            </a:pPr>
            <a:r>
              <a:rPr lang="en-US" sz="2200"/>
              <a:t>הדרך הרגילה להשתמש במשתנה בdriver בתוך הtasks שלכם הוא פשוט לעשות לו reference (להשתמש בו) בתוך הfunction closures (לדוגמא בmap).</a:t>
            </a:r>
            <a:endParaRPr/>
          </a:p>
          <a:p>
            <a:pPr indent="-228600" lvl="0" marL="228600" rtl="1" algn="r">
              <a:lnSpc>
                <a:spcPct val="90000"/>
              </a:lnSpc>
              <a:spcBef>
                <a:spcPts val="1000"/>
              </a:spcBef>
              <a:spcAft>
                <a:spcPts val="0"/>
              </a:spcAft>
              <a:buClr>
                <a:schemeClr val="dk1"/>
              </a:buClr>
              <a:buSzPts val="2200"/>
              <a:buChar char="•"/>
            </a:pPr>
            <a:r>
              <a:rPr lang="en-US" sz="2200"/>
              <a:t>זה יכול להיות לא יעיל, במיוחד עבור משתנים גדולים כמו lookup table או machine learning model.</a:t>
            </a:r>
            <a:endParaRPr/>
          </a:p>
          <a:p>
            <a:pPr indent="-228600" lvl="0" marL="228600" rtl="1" algn="r">
              <a:lnSpc>
                <a:spcPct val="90000"/>
              </a:lnSpc>
              <a:spcBef>
                <a:spcPts val="1000"/>
              </a:spcBef>
              <a:spcAft>
                <a:spcPts val="0"/>
              </a:spcAft>
              <a:buClr>
                <a:schemeClr val="dk1"/>
              </a:buClr>
              <a:buSzPts val="2200"/>
              <a:buChar char="•"/>
            </a:pPr>
            <a:r>
              <a:rPr lang="en-US" sz="2200"/>
              <a:t>הסיבה לכך היא שכאשר אתם משתמשים במשתנה בclosure, הוא חייב לעשות deserialize בworker nodes הרבה פעמים (פעם אחת לכל task).</a:t>
            </a:r>
            <a:endParaRPr/>
          </a:p>
          <a:p>
            <a:pPr indent="-228600" lvl="0" marL="228600" rtl="1" algn="r">
              <a:lnSpc>
                <a:spcPct val="90000"/>
              </a:lnSpc>
              <a:spcBef>
                <a:spcPts val="1000"/>
              </a:spcBef>
              <a:spcAft>
                <a:spcPts val="0"/>
              </a:spcAft>
              <a:buClr>
                <a:schemeClr val="dk1"/>
              </a:buClr>
              <a:buSzPts val="2400"/>
              <a:buChar char="•"/>
            </a:pPr>
            <a:r>
              <a:rPr lang="en-US" sz="2400"/>
              <a:t>בנוסף, אם אתם משתמשים באותו משתנה במספר actions או jobs הוא יישלח מחדש עם כל job במקום פעם אחת.</a:t>
            </a:r>
            <a:endParaRPr/>
          </a:p>
          <a:p>
            <a:pPr indent="-88900" lvl="0" marL="228600" rtl="1" algn="r">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0" name="Shape 1970"/>
        <p:cNvGrpSpPr/>
        <p:nvPr/>
      </p:nvGrpSpPr>
      <p:grpSpPr>
        <a:xfrm>
          <a:off x="0" y="0"/>
          <a:ext cx="0" cy="0"/>
          <a:chOff x="0" y="0"/>
          <a:chExt cx="0" cy="0"/>
        </a:xfrm>
      </p:grpSpPr>
      <p:sp>
        <p:nvSpPr>
          <p:cNvPr id="1971" name="Google Shape;1971;p8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Google Shape;1972;p88"/>
          <p:cNvSpPr/>
          <p:nvPr/>
        </p:nvSpPr>
        <p:spPr>
          <a:xfrm>
            <a:off x="0" y="0"/>
            <a:ext cx="5646960" cy="385466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3" name="Google Shape;1973;p88"/>
          <p:cNvSpPr txBox="1"/>
          <p:nvPr>
            <p:ph type="title"/>
          </p:nvPr>
        </p:nvSpPr>
        <p:spPr>
          <a:xfrm>
            <a:off x="701344" y="710273"/>
            <a:ext cx="4352315" cy="28133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Broadcast Variables</a:t>
            </a:r>
            <a:endParaRPr/>
          </a:p>
        </p:txBody>
      </p:sp>
      <p:sp>
        <p:nvSpPr>
          <p:cNvPr id="1974" name="Google Shape;1974;p88"/>
          <p:cNvSpPr/>
          <p:nvPr/>
        </p:nvSpPr>
        <p:spPr>
          <a:xfrm>
            <a:off x="0" y="0"/>
            <a:ext cx="236484" cy="38546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75" name="Google Shape;1975;p88"/>
          <p:cNvGrpSpPr/>
          <p:nvPr/>
        </p:nvGrpSpPr>
        <p:grpSpPr>
          <a:xfrm>
            <a:off x="795528" y="73152"/>
            <a:ext cx="1178966" cy="232963"/>
            <a:chOff x="7763256" y="73152"/>
            <a:chExt cx="1178966" cy="232963"/>
          </a:xfrm>
        </p:grpSpPr>
        <p:sp>
          <p:nvSpPr>
            <p:cNvPr id="1976" name="Google Shape;1976;p88"/>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7" name="Google Shape;1977;p88"/>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8" name="Google Shape;1978;p88"/>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9" name="Google Shape;1979;p88"/>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0" name="Google Shape;1980;p88"/>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1" name="Google Shape;1981;p88"/>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2" name="Google Shape;1982;p88"/>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3" name="Google Shape;1983;p88"/>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4" name="Google Shape;1984;p88"/>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5" name="Google Shape;1985;p88"/>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Google Shape;1986;p88"/>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7" name="Google Shape;1987;p88"/>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88"/>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9" name="Google Shape;1989;p88"/>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88"/>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1" name="Google Shape;1991;p88"/>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2" name="Google Shape;1992;p88"/>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3" name="Google Shape;1993;p88"/>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4" name="Google Shape;1994;p88"/>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5" name="Google Shape;1995;p88"/>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Diagram&#10;&#10;Description automatically generated" id="1996" name="Google Shape;1996;p88"/>
          <p:cNvPicPr preferRelativeResize="0"/>
          <p:nvPr/>
        </p:nvPicPr>
        <p:blipFill rotWithShape="1">
          <a:blip r:embed="rId3">
            <a:alphaModFix/>
          </a:blip>
          <a:srcRect b="0" l="0" r="0" t="0"/>
          <a:stretch/>
        </p:blipFill>
        <p:spPr>
          <a:xfrm>
            <a:off x="5942569" y="454095"/>
            <a:ext cx="5977881" cy="3018830"/>
          </a:xfrm>
          <a:prstGeom prst="rect">
            <a:avLst/>
          </a:prstGeom>
          <a:noFill/>
          <a:ln>
            <a:noFill/>
          </a:ln>
        </p:spPr>
      </p:pic>
      <p:sp>
        <p:nvSpPr>
          <p:cNvPr id="1997" name="Google Shape;1997;p88"/>
          <p:cNvSpPr txBox="1"/>
          <p:nvPr>
            <p:ph idx="1" type="body"/>
          </p:nvPr>
        </p:nvSpPr>
        <p:spPr>
          <a:xfrm>
            <a:off x="731519" y="4099034"/>
            <a:ext cx="10785191" cy="2196771"/>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000"/>
              <a:buChar char="•"/>
            </a:pPr>
            <a:r>
              <a:rPr lang="en-US" sz="2000"/>
              <a:t>הם משתנים משותפים, בלתי ניתנים לשינוי (immutable) שהם cached על כל מכונה בcluster.</a:t>
            </a:r>
            <a:endParaRPr/>
          </a:p>
          <a:p>
            <a:pPr indent="-101600" lvl="0" marL="228600" rtl="1" algn="r">
              <a:lnSpc>
                <a:spcPct val="90000"/>
              </a:lnSpc>
              <a:spcBef>
                <a:spcPts val="1000"/>
              </a:spcBef>
              <a:spcAft>
                <a:spcPts val="0"/>
              </a:spcAft>
              <a:buClr>
                <a:schemeClr val="dk1"/>
              </a:buClr>
              <a:buSzPts val="2000"/>
              <a:buNone/>
            </a:pPr>
            <a:r>
              <a:t/>
            </a:r>
            <a:endParaRPr sz="2000"/>
          </a:p>
          <a:p>
            <a:pPr indent="-228600" lvl="0" marL="228600" rtl="1" algn="r">
              <a:lnSpc>
                <a:spcPct val="90000"/>
              </a:lnSpc>
              <a:spcBef>
                <a:spcPts val="1000"/>
              </a:spcBef>
              <a:spcAft>
                <a:spcPts val="0"/>
              </a:spcAft>
              <a:buClr>
                <a:schemeClr val="dk1"/>
              </a:buClr>
              <a:buSzPts val="2000"/>
              <a:buChar char="•"/>
            </a:pPr>
            <a:r>
              <a:rPr lang="en-US" sz="2000"/>
              <a:t>דוגמא היא שליחת Lookup table שנכנס בזיכרון לexecutors ולהשתמש בה בתוך פונקציה.</a:t>
            </a:r>
            <a:endParaRPr/>
          </a:p>
        </p:txBody>
      </p:sp>
      <p:sp>
        <p:nvSpPr>
          <p:cNvPr id="1998" name="Google Shape;1998;p88"/>
          <p:cNvSpPr/>
          <p:nvPr/>
        </p:nvSpPr>
        <p:spPr>
          <a:xfrm flipH="1" rot="10800000">
            <a:off x="0" y="6492875"/>
            <a:ext cx="12191999" cy="36512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Broadcast Variables</a:t>
            </a:r>
            <a:endParaRPr/>
          </a:p>
        </p:txBody>
      </p:sp>
      <p:sp>
        <p:nvSpPr>
          <p:cNvPr id="2004" name="Google Shape;2004;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לדוגמא, דמיינו שיש לכם רשימה של מילים:</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אתם רוצים להוסיף לרשימת מילים שלכם מידע נוסף בגודל kilobytes, megabytes או אפילו gigabytes.</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2005" name="Google Shape;2005;p89"/>
          <p:cNvPicPr preferRelativeResize="0"/>
          <p:nvPr/>
        </p:nvPicPr>
        <p:blipFill rotWithShape="1">
          <a:blip r:embed="rId3">
            <a:alphaModFix/>
          </a:blip>
          <a:srcRect b="0" l="0" r="0" t="0"/>
          <a:stretch/>
        </p:blipFill>
        <p:spPr>
          <a:xfrm>
            <a:off x="772346" y="2416716"/>
            <a:ext cx="6668431" cy="838317"/>
          </a:xfrm>
          <a:prstGeom prst="rect">
            <a:avLst/>
          </a:prstGeom>
          <a:noFill/>
          <a:ln>
            <a:noFill/>
          </a:ln>
        </p:spPr>
      </p:pic>
      <p:pic>
        <p:nvPicPr>
          <p:cNvPr id="2006" name="Google Shape;2006;p89"/>
          <p:cNvPicPr preferRelativeResize="0"/>
          <p:nvPr/>
        </p:nvPicPr>
        <p:blipFill rotWithShape="1">
          <a:blip r:embed="rId4">
            <a:alphaModFix/>
          </a:blip>
          <a:srcRect b="0" l="0" r="0" t="0"/>
          <a:stretch/>
        </p:blipFill>
        <p:spPr>
          <a:xfrm>
            <a:off x="772346" y="4955355"/>
            <a:ext cx="9819632" cy="409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9"/>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 name="Google Shape;186;p9"/>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7" name="Google Shape;187;p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Features of Spark</a:t>
            </a:r>
            <a:endParaRPr sz="4000"/>
          </a:p>
        </p:txBody>
      </p:sp>
      <p:sp>
        <p:nvSpPr>
          <p:cNvPr id="188" name="Google Shape;188;p9"/>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9" name="Google Shape;189;p9"/>
          <p:cNvSpPr txBox="1"/>
          <p:nvPr>
            <p:ph idx="1" type="body"/>
          </p:nvPr>
        </p:nvSpPr>
        <p:spPr>
          <a:xfrm>
            <a:off x="1115568" y="2481943"/>
            <a:ext cx="10168128" cy="3695020"/>
          </a:xfrm>
          <a:prstGeom prst="rect">
            <a:avLst/>
          </a:prstGeom>
          <a:noFill/>
          <a:ln>
            <a:noFill/>
          </a:ln>
        </p:spPr>
        <p:txBody>
          <a:bodyPr anchorCtr="0" anchor="t" bIns="45700" lIns="91425" spcFirstLastPara="1" rIns="91425" wrap="square" tIns="45700">
            <a:noAutofit/>
          </a:bodyPr>
          <a:lstStyle/>
          <a:p>
            <a:pPr indent="-228600" lvl="0" marL="228600" rtl="1" algn="r">
              <a:lnSpc>
                <a:spcPct val="90000"/>
              </a:lnSpc>
              <a:spcBef>
                <a:spcPts val="0"/>
              </a:spcBef>
              <a:spcAft>
                <a:spcPts val="0"/>
              </a:spcAft>
              <a:buClr>
                <a:schemeClr val="dk1"/>
              </a:buClr>
              <a:buSzPts val="1900"/>
              <a:buChar char="•"/>
            </a:pPr>
            <a:r>
              <a:rPr lang="en-US" sz="1900"/>
              <a:t>עיבוד מהיר</a:t>
            </a:r>
            <a:endParaRPr sz="1900"/>
          </a:p>
          <a:p>
            <a:pPr indent="-228600" lvl="1" marL="685800" rtl="1" algn="r">
              <a:lnSpc>
                <a:spcPct val="90000"/>
              </a:lnSpc>
              <a:spcBef>
                <a:spcPts val="500"/>
              </a:spcBef>
              <a:spcAft>
                <a:spcPts val="0"/>
              </a:spcAft>
              <a:buClr>
                <a:schemeClr val="dk1"/>
              </a:buClr>
              <a:buSzPts val="1900"/>
              <a:buChar char="•"/>
            </a:pPr>
            <a:r>
              <a:rPr lang="en-US" sz="1900"/>
              <a:t>עם spark אנחנו מקבלים יכולת עיבוד מהירה בערך פי 100 in memory ומהירה בערך פי 10 בעבודה עם הdisk. זה מתאפשר על ידי הקטנת מספר הקריאה והכתיבה לדיסק.</a:t>
            </a:r>
            <a:endParaRPr sz="1900"/>
          </a:p>
          <a:p>
            <a:pPr indent="-228600" lvl="0" marL="228600" rtl="1" algn="r">
              <a:lnSpc>
                <a:spcPct val="90000"/>
              </a:lnSpc>
              <a:spcBef>
                <a:spcPts val="1000"/>
              </a:spcBef>
              <a:spcAft>
                <a:spcPts val="0"/>
              </a:spcAft>
              <a:buClr>
                <a:schemeClr val="dk1"/>
              </a:buClr>
              <a:buSzPts val="1900"/>
              <a:buChar char="•"/>
            </a:pPr>
            <a:r>
              <a:rPr lang="en-US" sz="1900"/>
              <a:t>In memory computation</a:t>
            </a:r>
            <a:endParaRPr sz="1900"/>
          </a:p>
          <a:p>
            <a:pPr indent="-228600" lvl="1" marL="685800" rtl="1" algn="r">
              <a:lnSpc>
                <a:spcPct val="90000"/>
              </a:lnSpc>
              <a:spcBef>
                <a:spcPts val="500"/>
              </a:spcBef>
              <a:spcAft>
                <a:spcPts val="0"/>
              </a:spcAft>
              <a:buClr>
                <a:schemeClr val="dk1"/>
              </a:buClr>
              <a:buSzPts val="1900"/>
              <a:buChar char="•"/>
            </a:pPr>
            <a:r>
              <a:rPr lang="en-US" sz="1900"/>
              <a:t>בעזרת העיבוד בזיכרון אנחנו יכולים להגדיל את מהירות העיבוד.</a:t>
            </a:r>
            <a:endParaRPr sz="1900"/>
          </a:p>
          <a:p>
            <a:pPr indent="-228600" lvl="1" marL="685800" rtl="1" algn="r">
              <a:lnSpc>
                <a:spcPct val="90000"/>
              </a:lnSpc>
              <a:spcBef>
                <a:spcPts val="500"/>
              </a:spcBef>
              <a:spcAft>
                <a:spcPts val="0"/>
              </a:spcAft>
              <a:buClr>
                <a:schemeClr val="dk1"/>
              </a:buClr>
              <a:buSzPts val="1900"/>
              <a:buChar char="•"/>
            </a:pPr>
            <a:r>
              <a:rPr lang="en-US" sz="1900"/>
              <a:t>המידע נשמר בcache אז אנחנו לא צריכים לשלוף את המידע כל פעם מהדיסק.</a:t>
            </a:r>
            <a:endParaRPr sz="1900"/>
          </a:p>
          <a:p>
            <a:pPr indent="-228600" lvl="1" marL="685800" rtl="1" algn="r">
              <a:lnSpc>
                <a:spcPct val="90000"/>
              </a:lnSpc>
              <a:spcBef>
                <a:spcPts val="500"/>
              </a:spcBef>
              <a:spcAft>
                <a:spcPts val="0"/>
              </a:spcAft>
              <a:buClr>
                <a:schemeClr val="dk1"/>
              </a:buClr>
              <a:buSzPts val="1900"/>
              <a:buChar char="•"/>
            </a:pPr>
            <a:r>
              <a:rPr lang="en-US" sz="1900"/>
              <a:t>לspark יש DAG execution engine שמאפשר חישוב בזיכרון וזרימת נתונים מחזורית וכתוצאה מכך מהירות גבוהה.</a:t>
            </a:r>
            <a:br>
              <a:rPr lang="en-US" sz="1900"/>
            </a:br>
            <a:endParaRPr sz="1900"/>
          </a:p>
          <a:p>
            <a:pPr indent="-234950" lvl="0" marL="228600" rtl="1" algn="r">
              <a:lnSpc>
                <a:spcPct val="70000"/>
              </a:lnSpc>
              <a:spcBef>
                <a:spcPts val="0"/>
              </a:spcBef>
              <a:spcAft>
                <a:spcPts val="0"/>
              </a:spcAft>
              <a:buSzPts val="1900"/>
              <a:buChar char="•"/>
            </a:pPr>
            <a:r>
              <a:rPr lang="en-US" sz="1900"/>
              <a:t>Fault Tolerance</a:t>
            </a:r>
            <a:endParaRPr sz="1900"/>
          </a:p>
          <a:p>
            <a:pPr indent="-234950" lvl="1" marL="685800" rtl="1" algn="r">
              <a:lnSpc>
                <a:spcPct val="70000"/>
              </a:lnSpc>
              <a:spcBef>
                <a:spcPts val="500"/>
              </a:spcBef>
              <a:spcAft>
                <a:spcPts val="0"/>
              </a:spcAft>
              <a:buSzPts val="1900"/>
              <a:buChar char="•"/>
            </a:pPr>
            <a:r>
              <a:rPr lang="en-US" sz="1900"/>
              <a:t>Spark מספק fault tolerance באמצעות האבסטרקציה של RDD</a:t>
            </a:r>
            <a:endParaRPr sz="1900"/>
          </a:p>
          <a:p>
            <a:pPr indent="-234950" lvl="1" marL="685800" rtl="1" algn="r">
              <a:lnSpc>
                <a:spcPct val="70000"/>
              </a:lnSpc>
              <a:spcBef>
                <a:spcPts val="500"/>
              </a:spcBef>
              <a:spcAft>
                <a:spcPts val="0"/>
              </a:spcAft>
              <a:buSzPts val="1900"/>
              <a:buChar char="•"/>
            </a:pPr>
            <a:r>
              <a:rPr lang="en-US" sz="1900"/>
              <a:t>הRDDs נועדו לטפל בכישלון של כל worker node בcluster.</a:t>
            </a:r>
            <a:endParaRPr sz="1900"/>
          </a:p>
          <a:p>
            <a:pPr indent="-234950" lvl="2" marL="1143000" rtl="1" algn="r">
              <a:lnSpc>
                <a:spcPct val="70000"/>
              </a:lnSpc>
              <a:spcBef>
                <a:spcPts val="500"/>
              </a:spcBef>
              <a:spcAft>
                <a:spcPts val="0"/>
              </a:spcAft>
              <a:buSzPts val="1900"/>
              <a:buChar char="•"/>
            </a:pPr>
            <a:r>
              <a:rPr lang="en-US" sz="1900"/>
              <a:t>לפיכך, הוא מבטיח שאובדן הנתונים ישאף לאפס.</a:t>
            </a:r>
            <a:endParaRPr sz="1900"/>
          </a:p>
          <a:p>
            <a:pPr indent="-107950" lvl="1" marL="685800" rtl="1" algn="r">
              <a:lnSpc>
                <a:spcPct val="90000"/>
              </a:lnSpc>
              <a:spcBef>
                <a:spcPts val="500"/>
              </a:spcBef>
              <a:spcAft>
                <a:spcPts val="0"/>
              </a:spcAft>
              <a:buClr>
                <a:schemeClr val="dk1"/>
              </a:buClr>
              <a:buSzPts val="1900"/>
              <a:buNone/>
            </a:pPr>
            <a:r>
              <a:t/>
            </a:r>
            <a:endParaRPr sz="19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Broadcast Variables</a:t>
            </a:r>
            <a:endParaRPr/>
          </a:p>
        </p:txBody>
      </p:sp>
      <p:sp>
        <p:nvSpPr>
          <p:cNvPr id="2012" name="Google Shape;2012;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אנחנו יכולים לעשות למשתנה הזה broadcast על גבי הcluster.</a:t>
            </a:r>
            <a:endParaRPr/>
          </a:p>
          <a:p>
            <a:pPr indent="-228600" lvl="0" marL="228600" rtl="1" algn="r">
              <a:lnSpc>
                <a:spcPct val="90000"/>
              </a:lnSpc>
              <a:spcBef>
                <a:spcPts val="1000"/>
              </a:spcBef>
              <a:spcAft>
                <a:spcPts val="0"/>
              </a:spcAft>
              <a:buClr>
                <a:schemeClr val="dk1"/>
              </a:buClr>
              <a:buSzPts val="2800"/>
              <a:buChar char="•"/>
            </a:pPr>
            <a:r>
              <a:rPr lang="en-US"/>
              <a:t>הערך הזה הוא בלתי ניתן לשינוי וlazily replicated על גבי הnodes בcluster שאנחנו מבצעים action.</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אנחנו ניגש למשתנה הזה בעזרת הפונקציה value.</a:t>
            </a:r>
            <a:endParaRPr/>
          </a:p>
          <a:p>
            <a:pPr indent="-228600" lvl="0" marL="228600" rtl="1" algn="r">
              <a:lnSpc>
                <a:spcPct val="90000"/>
              </a:lnSpc>
              <a:spcBef>
                <a:spcPts val="1000"/>
              </a:spcBef>
              <a:spcAft>
                <a:spcPts val="0"/>
              </a:spcAft>
              <a:buClr>
                <a:schemeClr val="dk1"/>
              </a:buClr>
              <a:buSzPts val="2800"/>
              <a:buChar char="•"/>
            </a:pPr>
            <a:r>
              <a:rPr lang="en-US"/>
              <a:t>עכשיו אנחנו יכולים ליצור key-value pair לפי הערך שמופיע בmap שלנו (אם הערך לא מופיע נשים 0( .</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2013" name="Google Shape;2013;p90"/>
          <p:cNvPicPr preferRelativeResize="0"/>
          <p:nvPr/>
        </p:nvPicPr>
        <p:blipFill rotWithShape="1">
          <a:blip r:embed="rId3">
            <a:alphaModFix/>
          </a:blip>
          <a:srcRect b="0" l="0" r="0" t="0"/>
          <a:stretch/>
        </p:blipFill>
        <p:spPr>
          <a:xfrm>
            <a:off x="597240" y="3276578"/>
            <a:ext cx="7663772" cy="359591"/>
          </a:xfrm>
          <a:prstGeom prst="rect">
            <a:avLst/>
          </a:prstGeom>
          <a:noFill/>
          <a:ln>
            <a:noFill/>
          </a:ln>
        </p:spPr>
      </p:pic>
      <p:pic>
        <p:nvPicPr>
          <p:cNvPr id="2014" name="Google Shape;2014;p90"/>
          <p:cNvPicPr preferRelativeResize="0"/>
          <p:nvPr/>
        </p:nvPicPr>
        <p:blipFill rotWithShape="1">
          <a:blip r:embed="rId4">
            <a:alphaModFix/>
          </a:blip>
          <a:srcRect b="0" l="0" r="0" t="0"/>
          <a:stretch/>
        </p:blipFill>
        <p:spPr>
          <a:xfrm>
            <a:off x="597240" y="5087122"/>
            <a:ext cx="7179602" cy="96363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Broadcast Variables</a:t>
            </a:r>
            <a:endParaRPr/>
          </a:p>
        </p:txBody>
      </p:sp>
      <p:sp>
        <p:nvSpPr>
          <p:cNvPr id="2020" name="Google Shape;2020;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זה יחזיר לנו את הערך הבא:</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ההבדל היחיד בין מה שעשינו לזה שהיינו מעבירים את map שלנו הוא שעכשיו עשינו את זה </a:t>
            </a:r>
            <a:r>
              <a:rPr lang="en-US"/>
              <a:t>בדרך</a:t>
            </a:r>
            <a:r>
              <a:rPr lang="en-US"/>
              <a:t> יעילה הרבה יותר.</a:t>
            </a:r>
            <a:endParaRPr/>
          </a:p>
          <a:p>
            <a:pPr indent="-228600" lvl="0" marL="228600" rtl="1" algn="r">
              <a:lnSpc>
                <a:spcPct val="90000"/>
              </a:lnSpc>
              <a:spcBef>
                <a:spcPts val="1000"/>
              </a:spcBef>
              <a:spcAft>
                <a:spcPts val="0"/>
              </a:spcAft>
              <a:buClr>
                <a:schemeClr val="dk1"/>
              </a:buClr>
              <a:buSzPts val="2800"/>
              <a:buChar char="•"/>
            </a:pPr>
            <a:r>
              <a:rPr lang="en-US"/>
              <a:t>למרות שהdict לא היה כל כך גדול, דמיינו שיש לכם משתנה גדול הרבה יותר, העלות של לעשות לו serialize לכל task יכול להיות משמעותי. </a:t>
            </a:r>
            <a:endParaRPr/>
          </a:p>
        </p:txBody>
      </p:sp>
      <p:pic>
        <p:nvPicPr>
          <p:cNvPr id="2021" name="Google Shape;2021;p91"/>
          <p:cNvPicPr preferRelativeResize="0"/>
          <p:nvPr/>
        </p:nvPicPr>
        <p:blipFill rotWithShape="1">
          <a:blip r:embed="rId3">
            <a:alphaModFix/>
          </a:blip>
          <a:srcRect b="0" l="0" r="0" t="0"/>
          <a:stretch/>
        </p:blipFill>
        <p:spPr>
          <a:xfrm>
            <a:off x="5324641" y="1866682"/>
            <a:ext cx="1295581" cy="156231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Accumulators </a:t>
            </a:r>
            <a:endParaRPr/>
          </a:p>
        </p:txBody>
      </p:sp>
      <p:sp>
        <p:nvSpPr>
          <p:cNvPr id="2027" name="Google Shape;2027;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דרך לעדכן ערך בתוך מגוון טרנספורמציות ושליחת ערך זה לdriver node בדרך יעילה ועמידה בפני תקלות.</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2028" name="Google Shape;2028;p92"/>
          <p:cNvPicPr preferRelativeResize="0"/>
          <p:nvPr/>
        </p:nvPicPr>
        <p:blipFill rotWithShape="1">
          <a:blip r:embed="rId3">
            <a:alphaModFix/>
          </a:blip>
          <a:srcRect b="0" l="0" r="0" t="0"/>
          <a:stretch/>
        </p:blipFill>
        <p:spPr>
          <a:xfrm>
            <a:off x="1406909" y="2854894"/>
            <a:ext cx="5877745" cy="32198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2" name="Shape 2032"/>
        <p:cNvGrpSpPr/>
        <p:nvPr/>
      </p:nvGrpSpPr>
      <p:grpSpPr>
        <a:xfrm>
          <a:off x="0" y="0"/>
          <a:ext cx="0" cy="0"/>
          <a:chOff x="0" y="0"/>
          <a:chExt cx="0" cy="0"/>
        </a:xfrm>
      </p:grpSpPr>
      <p:sp>
        <p:nvSpPr>
          <p:cNvPr id="2033" name="Google Shape;2033;p9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Google Shape;2034;p93"/>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Google Shape;2035;p93"/>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6" name="Google Shape;2036;p93"/>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7" name="Google Shape;2037;p93"/>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Accumulators</a:t>
            </a:r>
            <a:endParaRPr sz="5000"/>
          </a:p>
        </p:txBody>
      </p:sp>
      <p:grpSp>
        <p:nvGrpSpPr>
          <p:cNvPr id="2038" name="Google Shape;2038;p93"/>
          <p:cNvGrpSpPr/>
          <p:nvPr/>
        </p:nvGrpSpPr>
        <p:grpSpPr>
          <a:xfrm>
            <a:off x="1188720" y="73152"/>
            <a:ext cx="1178966" cy="232963"/>
            <a:chOff x="5422392" y="64008"/>
            <a:chExt cx="1178966" cy="232963"/>
          </a:xfrm>
        </p:grpSpPr>
        <p:sp>
          <p:nvSpPr>
            <p:cNvPr id="2039" name="Google Shape;2039;p93"/>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0" name="Google Shape;2040;p93"/>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1" name="Google Shape;2041;p93"/>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2" name="Google Shape;2042;p93"/>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3" name="Google Shape;2043;p93"/>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4" name="Google Shape;2044;p93"/>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5" name="Google Shape;2045;p93"/>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6" name="Google Shape;2046;p93"/>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7" name="Google Shape;2047;p93"/>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Google Shape;2048;p93"/>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Google Shape;2049;p93"/>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93"/>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1" name="Google Shape;2051;p93"/>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2" name="Google Shape;2052;p93"/>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3" name="Google Shape;2053;p93"/>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4" name="Google Shape;2054;p93"/>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5" name="Google Shape;2055;p93"/>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6" name="Google Shape;2056;p93"/>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Google Shape;2057;p93"/>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Google Shape;2058;p93"/>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9" name="Google Shape;2059;p93"/>
          <p:cNvSpPr txBox="1"/>
          <p:nvPr>
            <p:ph idx="1" type="body"/>
          </p:nvPr>
        </p:nvSpPr>
        <p:spPr>
          <a:xfrm>
            <a:off x="5826212" y="638385"/>
            <a:ext cx="6279548" cy="5581226"/>
          </a:xfrm>
          <a:prstGeom prst="rect">
            <a:avLst/>
          </a:prstGeom>
          <a:noFill/>
          <a:ln>
            <a:noFill/>
          </a:ln>
        </p:spPr>
        <p:txBody>
          <a:bodyPr anchorCtr="0" anchor="ctr" bIns="45700" lIns="91425" spcFirstLastPara="1" rIns="91425" wrap="square" tIns="45700">
            <a:normAutofit lnSpcReduction="10000"/>
          </a:bodyPr>
          <a:lstStyle/>
          <a:p>
            <a:pPr indent="-228600" lvl="0" marL="228600" rtl="1" algn="r">
              <a:lnSpc>
                <a:spcPct val="90000"/>
              </a:lnSpc>
              <a:spcBef>
                <a:spcPts val="0"/>
              </a:spcBef>
              <a:spcAft>
                <a:spcPts val="0"/>
              </a:spcAft>
              <a:buClr>
                <a:schemeClr val="dk1"/>
              </a:buClr>
              <a:buSzPts val="2200"/>
              <a:buChar char="•"/>
            </a:pPr>
            <a:r>
              <a:rPr lang="en-US" sz="2200"/>
              <a:t>מספקים משתנה שניתן לשנות אותו שspark cluster יכול לעדכן בבטחה על בסיס row.</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אתם יכולים להשתמש בזה לdebugging או בשביל ליצור low-level aggregations.</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Accumulators הם משתנים שנוספים אליהם רק באמצעות פעולות אסוציאטיביות וקומוטטיביות ולכם ניתן לעבד אותם במקביל.</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ספארק תומך באופן אוטומטי בaccumulators מספריים ואתם יכולים לתמוך בטיפוסים משלכם באמצעות קוד.</a:t>
            </a:r>
            <a:endParaRPr/>
          </a:p>
          <a:p>
            <a:pPr indent="-88900" lvl="0" marL="228600" rtl="1" algn="r">
              <a:lnSpc>
                <a:spcPct val="90000"/>
              </a:lnSpc>
              <a:spcBef>
                <a:spcPts val="1000"/>
              </a:spcBef>
              <a:spcAft>
                <a:spcPts val="0"/>
              </a:spcAft>
              <a:buClr>
                <a:schemeClr val="dk1"/>
              </a:buClr>
              <a:buSzPts val="2200"/>
              <a:buNone/>
            </a:pPr>
            <a:r>
              <a:t/>
            </a:r>
            <a:endParaRPr sz="2200"/>
          </a:p>
          <a:p>
            <a:pPr indent="-228600" lvl="0" marL="228600" rtl="1" algn="r">
              <a:lnSpc>
                <a:spcPct val="90000"/>
              </a:lnSpc>
              <a:spcBef>
                <a:spcPts val="1000"/>
              </a:spcBef>
              <a:spcAft>
                <a:spcPts val="0"/>
              </a:spcAft>
              <a:buClr>
                <a:schemeClr val="dk1"/>
              </a:buClr>
              <a:buSzPts val="2200"/>
              <a:buChar char="•"/>
            </a:pPr>
            <a:r>
              <a:rPr lang="en-US" sz="2200"/>
              <a:t>יכולים להיות עם שם או בלי שם, accumulators עם שם יהיו מוצגים בspark ui.</a:t>
            </a:r>
            <a:endParaRPr sz="22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3" name="Shape 2063"/>
        <p:cNvGrpSpPr/>
        <p:nvPr/>
      </p:nvGrpSpPr>
      <p:grpSpPr>
        <a:xfrm>
          <a:off x="0" y="0"/>
          <a:ext cx="0" cy="0"/>
          <a:chOff x="0" y="0"/>
          <a:chExt cx="0" cy="0"/>
        </a:xfrm>
      </p:grpSpPr>
      <p:sp>
        <p:nvSpPr>
          <p:cNvPr id="2064" name="Google Shape;2064;p9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5" name="Google Shape;2065;p94"/>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Google Shape;2066;p94"/>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Google Shape;2067;p94"/>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Google Shape;2068;p94"/>
          <p:cNvSpPr txBox="1"/>
          <p:nvPr>
            <p:ph type="title"/>
          </p:nvPr>
        </p:nvSpPr>
        <p:spPr>
          <a:xfrm>
            <a:off x="1036685" y="1152144"/>
            <a:ext cx="3794760" cy="307239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Accumulators Example</a:t>
            </a:r>
            <a:endParaRPr/>
          </a:p>
        </p:txBody>
      </p:sp>
      <p:sp>
        <p:nvSpPr>
          <p:cNvPr id="2069" name="Google Shape;2069;p94"/>
          <p:cNvSpPr txBox="1"/>
          <p:nvPr>
            <p:ph idx="1" type="body"/>
          </p:nvPr>
        </p:nvSpPr>
        <p:spPr>
          <a:xfrm>
            <a:off x="1036685" y="5069440"/>
            <a:ext cx="3924554" cy="1272831"/>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400"/>
              <a:buNone/>
            </a:pPr>
            <a:r>
              <a:rPr lang="en-US" sz="2400">
                <a:solidFill>
                  <a:schemeClr val="dk1"/>
                </a:solidFill>
                <a:latin typeface="Calibri"/>
                <a:ea typeface="Calibri"/>
                <a:cs typeface="Calibri"/>
                <a:sym typeface="Calibri"/>
              </a:rPr>
              <a:t>בואו נבצע custom aggregation על מידע של טיסות שכבר השתמשנו בו.</a:t>
            </a:r>
            <a:endParaRPr/>
          </a:p>
        </p:txBody>
      </p:sp>
      <p:grpSp>
        <p:nvGrpSpPr>
          <p:cNvPr id="2070" name="Google Shape;2070;p94"/>
          <p:cNvGrpSpPr/>
          <p:nvPr/>
        </p:nvGrpSpPr>
        <p:grpSpPr>
          <a:xfrm>
            <a:off x="1188720" y="73152"/>
            <a:ext cx="1178966" cy="232963"/>
            <a:chOff x="7763256" y="73152"/>
            <a:chExt cx="1178966" cy="232963"/>
          </a:xfrm>
        </p:grpSpPr>
        <p:sp>
          <p:nvSpPr>
            <p:cNvPr id="2071" name="Google Shape;2071;p94"/>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2" name="Google Shape;2072;p94"/>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3" name="Google Shape;2073;p94"/>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4" name="Google Shape;2074;p94"/>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5" name="Google Shape;2075;p94"/>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Google Shape;2076;p94"/>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Google Shape;2077;p94"/>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Google Shape;2078;p94"/>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9" name="Google Shape;2079;p94"/>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0" name="Google Shape;2080;p94"/>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1" name="Google Shape;2081;p94"/>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2" name="Google Shape;2082;p94"/>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3" name="Google Shape;2083;p94"/>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4" name="Google Shape;2084;p94"/>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5" name="Google Shape;2085;p94"/>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Google Shape;2086;p94"/>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7" name="Google Shape;2087;p94"/>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Google Shape;2088;p94"/>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9" name="Google Shape;2089;p94"/>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Google Shape;2090;p94"/>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A screenshot of a computer&#10;&#10;Description automatically generated with medium confidence" id="2091" name="Google Shape;2091;p94"/>
          <p:cNvPicPr preferRelativeResize="0"/>
          <p:nvPr/>
        </p:nvPicPr>
        <p:blipFill rotWithShape="1">
          <a:blip r:embed="rId3">
            <a:alphaModFix/>
          </a:blip>
          <a:srcRect b="0" l="0" r="0" t="0"/>
          <a:stretch/>
        </p:blipFill>
        <p:spPr>
          <a:xfrm>
            <a:off x="6031548" y="382384"/>
            <a:ext cx="5368693" cy="611816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Accumulators Example</a:t>
            </a:r>
            <a:endParaRPr/>
          </a:p>
        </p:txBody>
      </p:sp>
      <p:sp>
        <p:nvSpPr>
          <p:cNvPr id="2097" name="Google Shape;2097;p9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עכשיו בואו ניצור accumulator שיספור את מספר הטיסות מ\ל סין (למרות שהיינו יכולים לעשות את זה בדרך די פשוטה בSQL דברים אחרים עלולים להיות לא כל כך פשוטים).</a:t>
            </a:r>
            <a:endParaRPr/>
          </a:p>
          <a:p>
            <a:pPr indent="-228600" lvl="0" marL="228600" rtl="1" algn="r">
              <a:lnSpc>
                <a:spcPct val="90000"/>
              </a:lnSpc>
              <a:spcBef>
                <a:spcPts val="1000"/>
              </a:spcBef>
              <a:spcAft>
                <a:spcPts val="0"/>
              </a:spcAft>
              <a:buClr>
                <a:schemeClr val="dk1"/>
              </a:buClr>
              <a:buSzPts val="2800"/>
              <a:buChar char="•"/>
            </a:pPr>
            <a:r>
              <a:rPr lang="en-US"/>
              <a:t>הדבר הבא זה לציין את הדרך שבא נחבר את הacc.</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2098" name="Google Shape;2098;p95"/>
          <p:cNvPicPr preferRelativeResize="0"/>
          <p:nvPr/>
        </p:nvPicPr>
        <p:blipFill rotWithShape="1">
          <a:blip r:embed="rId3">
            <a:alphaModFix/>
          </a:blip>
          <a:srcRect b="0" l="0" r="0" t="0"/>
          <a:stretch/>
        </p:blipFill>
        <p:spPr>
          <a:xfrm>
            <a:off x="687771" y="2594742"/>
            <a:ext cx="5877745" cy="400106"/>
          </a:xfrm>
          <a:prstGeom prst="rect">
            <a:avLst/>
          </a:prstGeom>
          <a:noFill/>
          <a:ln>
            <a:noFill/>
          </a:ln>
        </p:spPr>
      </p:pic>
      <p:pic>
        <p:nvPicPr>
          <p:cNvPr id="2099" name="Google Shape;2099;p95"/>
          <p:cNvPicPr preferRelativeResize="0"/>
          <p:nvPr/>
        </p:nvPicPr>
        <p:blipFill rotWithShape="1">
          <a:blip r:embed="rId4">
            <a:alphaModFix/>
          </a:blip>
          <a:srcRect b="0" l="0" r="0" t="0"/>
          <a:stretch/>
        </p:blipFill>
        <p:spPr>
          <a:xfrm>
            <a:off x="687771" y="3606421"/>
            <a:ext cx="5462998" cy="310298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Accumulators Example</a:t>
            </a:r>
            <a:endParaRPr/>
          </a:p>
        </p:txBody>
      </p:sp>
      <p:sp>
        <p:nvSpPr>
          <p:cNvPr id="2105" name="Google Shape;2105;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en-US"/>
              <a:t>עכשיו בואו נעבור על כל שורה עם foreach.</a:t>
            </a:r>
            <a:endParaRPr/>
          </a:p>
          <a:p>
            <a:pPr indent="-228600" lvl="0" marL="228600" rtl="1" algn="r">
              <a:lnSpc>
                <a:spcPct val="90000"/>
              </a:lnSpc>
              <a:spcBef>
                <a:spcPts val="1000"/>
              </a:spcBef>
              <a:spcAft>
                <a:spcPts val="0"/>
              </a:spcAft>
              <a:buClr>
                <a:schemeClr val="dk1"/>
              </a:buClr>
              <a:buSzPts val="2800"/>
              <a:buChar char="•"/>
            </a:pPr>
            <a:r>
              <a:rPr lang="en-US"/>
              <a:t>הסיבה בשימוש בforeach הוא שזאת פונקציה של action.</a:t>
            </a:r>
            <a:endParaRPr/>
          </a:p>
          <a:p>
            <a:pPr indent="-228600" lvl="0" marL="228600" rtl="1" algn="r">
              <a:lnSpc>
                <a:spcPct val="90000"/>
              </a:lnSpc>
              <a:spcBef>
                <a:spcPts val="1000"/>
              </a:spcBef>
              <a:spcAft>
                <a:spcPts val="0"/>
              </a:spcAft>
              <a:buClr>
                <a:schemeClr val="dk1"/>
              </a:buClr>
              <a:buSzPts val="2800"/>
              <a:buChar char="•"/>
            </a:pPr>
            <a:r>
              <a:rPr lang="en-US"/>
              <a:t>Spark יכול להבטיח חישוב נכון רק בשימוש בactions.</a:t>
            </a:r>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a:p>
            <a:pPr indent="-228600" lvl="0" marL="228600" rtl="1" algn="r">
              <a:lnSpc>
                <a:spcPct val="90000"/>
              </a:lnSpc>
              <a:spcBef>
                <a:spcPts val="1000"/>
              </a:spcBef>
              <a:spcAft>
                <a:spcPts val="0"/>
              </a:spcAft>
              <a:buClr>
                <a:schemeClr val="dk1"/>
              </a:buClr>
              <a:buSzPts val="2800"/>
              <a:buChar char="•"/>
            </a:pPr>
            <a:r>
              <a:rPr lang="en-US"/>
              <a:t>נוכל לראות אותו בUI חוץ מזה שכמובן נוכל לגשת אליו בעזרת acc.value</a:t>
            </a:r>
            <a:endParaRPr/>
          </a:p>
          <a:p>
            <a:pPr indent="-50800" lvl="0" marL="228600" rtl="1" algn="r">
              <a:lnSpc>
                <a:spcPct val="90000"/>
              </a:lnSpc>
              <a:spcBef>
                <a:spcPts val="1000"/>
              </a:spcBef>
              <a:spcAft>
                <a:spcPts val="0"/>
              </a:spcAft>
              <a:buClr>
                <a:schemeClr val="dk1"/>
              </a:buClr>
              <a:buSzPts val="2800"/>
              <a:buNone/>
            </a:pPr>
            <a:r>
              <a:t/>
            </a:r>
            <a:endParaRPr/>
          </a:p>
        </p:txBody>
      </p:sp>
      <p:pic>
        <p:nvPicPr>
          <p:cNvPr id="2106" name="Google Shape;2106;p96"/>
          <p:cNvPicPr preferRelativeResize="0"/>
          <p:nvPr/>
        </p:nvPicPr>
        <p:blipFill rotWithShape="1">
          <a:blip r:embed="rId3">
            <a:alphaModFix/>
          </a:blip>
          <a:srcRect b="0" l="0" r="0" t="0"/>
          <a:stretch/>
        </p:blipFill>
        <p:spPr>
          <a:xfrm>
            <a:off x="543849" y="3429000"/>
            <a:ext cx="5210902" cy="40963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0" name="Shape 2110"/>
        <p:cNvGrpSpPr/>
        <p:nvPr/>
      </p:nvGrpSpPr>
      <p:grpSpPr>
        <a:xfrm>
          <a:off x="0" y="0"/>
          <a:ext cx="0" cy="0"/>
          <a:chOff x="0" y="0"/>
          <a:chExt cx="0" cy="0"/>
        </a:xfrm>
      </p:grpSpPr>
      <p:sp>
        <p:nvSpPr>
          <p:cNvPr id="2111" name="Google Shape;2111;p9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2" name="Google Shape;2112;p97"/>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3" name="Google Shape;2113;p97"/>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4" name="Google Shape;2114;p97"/>
          <p:cNvSpPr/>
          <p:nvPr/>
        </p:nvSpPr>
        <p:spPr>
          <a:xfrm>
            <a:off x="606971" y="0"/>
            <a:ext cx="4565104"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5" name="Google Shape;2115;p97"/>
          <p:cNvSpPr txBox="1"/>
          <p:nvPr>
            <p:ph type="title"/>
          </p:nvPr>
        </p:nvSpPr>
        <p:spPr>
          <a:xfrm>
            <a:off x="715625" y="1195007"/>
            <a:ext cx="3794760" cy="307239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Accumulators Example </a:t>
            </a:r>
            <a:endParaRPr/>
          </a:p>
        </p:txBody>
      </p:sp>
      <p:grpSp>
        <p:nvGrpSpPr>
          <p:cNvPr id="2116" name="Google Shape;2116;p97"/>
          <p:cNvGrpSpPr/>
          <p:nvPr/>
        </p:nvGrpSpPr>
        <p:grpSpPr>
          <a:xfrm>
            <a:off x="1188720" y="73152"/>
            <a:ext cx="1178966" cy="232963"/>
            <a:chOff x="7763256" y="73152"/>
            <a:chExt cx="1178966" cy="232963"/>
          </a:xfrm>
        </p:grpSpPr>
        <p:sp>
          <p:nvSpPr>
            <p:cNvPr id="2117" name="Google Shape;2117;p97"/>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8" name="Google Shape;2118;p97"/>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9" name="Google Shape;2119;p97"/>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0" name="Google Shape;2120;p97"/>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1" name="Google Shape;2121;p97"/>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2" name="Google Shape;2122;p97"/>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3" name="Google Shape;2123;p97"/>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4" name="Google Shape;2124;p97"/>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97"/>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Google Shape;2126;p97"/>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Google Shape;2127;p97"/>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8" name="Google Shape;2128;p97"/>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9" name="Google Shape;2129;p97"/>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0" name="Google Shape;2130;p97"/>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1" name="Google Shape;2131;p97"/>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2" name="Google Shape;2132;p97"/>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3" name="Google Shape;2133;p97"/>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4" name="Google Shape;2134;p97"/>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5" name="Google Shape;2135;p97"/>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6" name="Google Shape;2136;p97"/>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137" name="Google Shape;2137;p97"/>
          <p:cNvPicPr preferRelativeResize="0"/>
          <p:nvPr>
            <p:ph idx="1" type="body"/>
          </p:nvPr>
        </p:nvPicPr>
        <p:blipFill rotWithShape="1">
          <a:blip r:embed="rId3">
            <a:alphaModFix/>
          </a:blip>
          <a:srcRect b="0" l="0" r="0" t="0"/>
          <a:stretch/>
        </p:blipFill>
        <p:spPr>
          <a:xfrm>
            <a:off x="4268734" y="1045725"/>
            <a:ext cx="7920218" cy="489073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1" name="Shape 2141"/>
        <p:cNvGrpSpPr/>
        <p:nvPr/>
      </p:nvGrpSpPr>
      <p:grpSpPr>
        <a:xfrm>
          <a:off x="0" y="0"/>
          <a:ext cx="0" cy="0"/>
          <a:chOff x="0" y="0"/>
          <a:chExt cx="0" cy="0"/>
        </a:xfrm>
      </p:grpSpPr>
      <p:sp>
        <p:nvSpPr>
          <p:cNvPr id="2142" name="Google Shape;2142;p9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3" name="Google Shape;2143;p98"/>
          <p:cNvSpPr/>
          <p:nvPr/>
        </p:nvSpPr>
        <p:spPr>
          <a:xfrm>
            <a:off x="-1" y="1"/>
            <a:ext cx="6006663" cy="32339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Google Shape;2144;p98"/>
          <p:cNvSpPr txBox="1"/>
          <p:nvPr>
            <p:ph type="title"/>
          </p:nvPr>
        </p:nvSpPr>
        <p:spPr>
          <a:xfrm>
            <a:off x="1166648" y="721805"/>
            <a:ext cx="4264888" cy="22219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t>Custom Accumulators</a:t>
            </a:r>
            <a:endParaRPr sz="4200"/>
          </a:p>
        </p:txBody>
      </p:sp>
      <p:sp>
        <p:nvSpPr>
          <p:cNvPr id="2145" name="Google Shape;2145;p98"/>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46" name="Google Shape;2146;p98"/>
          <p:cNvGrpSpPr/>
          <p:nvPr/>
        </p:nvGrpSpPr>
        <p:grpSpPr>
          <a:xfrm>
            <a:off x="1188720" y="73152"/>
            <a:ext cx="1178966" cy="232963"/>
            <a:chOff x="7763256" y="73152"/>
            <a:chExt cx="1178966" cy="232963"/>
          </a:xfrm>
        </p:grpSpPr>
        <p:sp>
          <p:nvSpPr>
            <p:cNvPr id="2147" name="Google Shape;2147;p98"/>
            <p:cNvSpPr/>
            <p:nvPr/>
          </p:nvSpPr>
          <p:spPr>
            <a:xfrm>
              <a:off x="826307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8" name="Google Shape;2148;p98"/>
            <p:cNvSpPr/>
            <p:nvPr/>
          </p:nvSpPr>
          <p:spPr>
            <a:xfrm>
              <a:off x="826307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9" name="Google Shape;2149;p98"/>
            <p:cNvSpPr/>
            <p:nvPr/>
          </p:nvSpPr>
          <p:spPr>
            <a:xfrm>
              <a:off x="8138122"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0" name="Google Shape;2150;p98"/>
            <p:cNvSpPr/>
            <p:nvPr/>
          </p:nvSpPr>
          <p:spPr>
            <a:xfrm>
              <a:off x="8138122"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1" name="Google Shape;2151;p98"/>
            <p:cNvSpPr/>
            <p:nvPr/>
          </p:nvSpPr>
          <p:spPr>
            <a:xfrm>
              <a:off x="8013167"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2" name="Google Shape;2152;p98"/>
            <p:cNvSpPr/>
            <p:nvPr/>
          </p:nvSpPr>
          <p:spPr>
            <a:xfrm>
              <a:off x="8013167"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3" name="Google Shape;2153;p98"/>
            <p:cNvSpPr/>
            <p:nvPr/>
          </p:nvSpPr>
          <p:spPr>
            <a:xfrm>
              <a:off x="7888211"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4" name="Google Shape;2154;p98"/>
            <p:cNvSpPr/>
            <p:nvPr/>
          </p:nvSpPr>
          <p:spPr>
            <a:xfrm>
              <a:off x="7888211"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5" name="Google Shape;2155;p98"/>
            <p:cNvSpPr/>
            <p:nvPr/>
          </p:nvSpPr>
          <p:spPr>
            <a:xfrm>
              <a:off x="7763256"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6" name="Google Shape;2156;p98"/>
            <p:cNvSpPr/>
            <p:nvPr/>
          </p:nvSpPr>
          <p:spPr>
            <a:xfrm>
              <a:off x="7763256"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7" name="Google Shape;2157;p98"/>
            <p:cNvSpPr/>
            <p:nvPr/>
          </p:nvSpPr>
          <p:spPr>
            <a:xfrm>
              <a:off x="888785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8" name="Google Shape;2158;p98"/>
            <p:cNvSpPr/>
            <p:nvPr/>
          </p:nvSpPr>
          <p:spPr>
            <a:xfrm>
              <a:off x="888785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Google Shape;2159;p98"/>
            <p:cNvSpPr/>
            <p:nvPr/>
          </p:nvSpPr>
          <p:spPr>
            <a:xfrm>
              <a:off x="8762899"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Google Shape;2160;p98"/>
            <p:cNvSpPr/>
            <p:nvPr/>
          </p:nvSpPr>
          <p:spPr>
            <a:xfrm>
              <a:off x="8762899"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Google Shape;2161;p98"/>
            <p:cNvSpPr/>
            <p:nvPr/>
          </p:nvSpPr>
          <p:spPr>
            <a:xfrm>
              <a:off x="8637944"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2" name="Google Shape;2162;p98"/>
            <p:cNvSpPr/>
            <p:nvPr/>
          </p:nvSpPr>
          <p:spPr>
            <a:xfrm>
              <a:off x="8637944"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3" name="Google Shape;2163;p98"/>
            <p:cNvSpPr/>
            <p:nvPr/>
          </p:nvSpPr>
          <p:spPr>
            <a:xfrm>
              <a:off x="8512988"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4" name="Google Shape;2164;p98"/>
            <p:cNvSpPr/>
            <p:nvPr/>
          </p:nvSpPr>
          <p:spPr>
            <a:xfrm>
              <a:off x="8512988"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5" name="Google Shape;2165;p98"/>
            <p:cNvSpPr/>
            <p:nvPr/>
          </p:nvSpPr>
          <p:spPr>
            <a:xfrm>
              <a:off x="8388033" y="73152"/>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6" name="Google Shape;2166;p98"/>
            <p:cNvSpPr/>
            <p:nvPr/>
          </p:nvSpPr>
          <p:spPr>
            <a:xfrm>
              <a:off x="8388033" y="24688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7" name="Google Shape;2167;p98"/>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98"/>
          <p:cNvSpPr txBox="1"/>
          <p:nvPr>
            <p:ph idx="1" type="body"/>
          </p:nvPr>
        </p:nvSpPr>
        <p:spPr>
          <a:xfrm>
            <a:off x="1166648" y="3531476"/>
            <a:ext cx="4264888" cy="3034862"/>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1800"/>
              <a:buChar char="•"/>
            </a:pPr>
            <a:r>
              <a:rPr lang="en-US" sz="1800"/>
              <a:t>לפעמים אתם תרצו ליצור accumulators משלכם.</a:t>
            </a:r>
            <a:endParaRPr/>
          </a:p>
          <a:p>
            <a:pPr indent="-114300" lvl="0" marL="228600" rtl="1" algn="r">
              <a:lnSpc>
                <a:spcPct val="90000"/>
              </a:lnSpc>
              <a:spcBef>
                <a:spcPts val="1000"/>
              </a:spcBef>
              <a:spcAft>
                <a:spcPts val="0"/>
              </a:spcAft>
              <a:buClr>
                <a:schemeClr val="dk1"/>
              </a:buClr>
              <a:buSzPts val="1800"/>
              <a:buNone/>
            </a:pPr>
            <a:r>
              <a:t/>
            </a:r>
            <a:endParaRPr sz="1800"/>
          </a:p>
          <a:p>
            <a:pPr indent="-228600" lvl="0" marL="228600" rtl="1" algn="r">
              <a:lnSpc>
                <a:spcPct val="90000"/>
              </a:lnSpc>
              <a:spcBef>
                <a:spcPts val="1000"/>
              </a:spcBef>
              <a:spcAft>
                <a:spcPts val="0"/>
              </a:spcAft>
              <a:buClr>
                <a:schemeClr val="dk1"/>
              </a:buClr>
              <a:buSzPts val="1800"/>
              <a:buChar char="•"/>
            </a:pPr>
            <a:r>
              <a:rPr lang="en-US" sz="1800"/>
              <a:t>בדוגמא הזאת נחבר רק מספרים זוגיים.</a:t>
            </a:r>
            <a:endParaRPr sz="1800"/>
          </a:p>
        </p:txBody>
      </p:sp>
      <p:pic>
        <p:nvPicPr>
          <p:cNvPr id="2169" name="Google Shape;2169;p98"/>
          <p:cNvPicPr preferRelativeResize="0"/>
          <p:nvPr/>
        </p:nvPicPr>
        <p:blipFill rotWithShape="1">
          <a:blip r:embed="rId3">
            <a:alphaModFix/>
          </a:blip>
          <a:srcRect b="0" l="0" r="0" t="0"/>
          <a:stretch/>
        </p:blipFill>
        <p:spPr>
          <a:xfrm>
            <a:off x="6657975" y="28386"/>
            <a:ext cx="4964906" cy="680124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3" name="Shape 2173"/>
        <p:cNvGrpSpPr/>
        <p:nvPr/>
      </p:nvGrpSpPr>
      <p:grpSpPr>
        <a:xfrm>
          <a:off x="0" y="0"/>
          <a:ext cx="0" cy="0"/>
          <a:chOff x="0" y="0"/>
          <a:chExt cx="0" cy="0"/>
        </a:xfrm>
      </p:grpSpPr>
      <p:sp>
        <p:nvSpPr>
          <p:cNvPr id="2174" name="Google Shape;2174;p9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5" name="Google Shape;2175;p99"/>
          <p:cNvSpPr/>
          <p:nvPr/>
        </p:nvSpPr>
        <p:spPr>
          <a:xfrm>
            <a:off x="-1" y="1"/>
            <a:ext cx="606972" cy="3233984"/>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6" name="Google Shape;2176;p99"/>
          <p:cNvSpPr/>
          <p:nvPr/>
        </p:nvSpPr>
        <p:spPr>
          <a:xfrm>
            <a:off x="-1" y="3233984"/>
            <a:ext cx="606972" cy="36240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99"/>
          <p:cNvSpPr/>
          <p:nvPr/>
        </p:nvSpPr>
        <p:spPr>
          <a:xfrm>
            <a:off x="606967" y="-1"/>
            <a:ext cx="5038344" cy="685799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99"/>
          <p:cNvSpPr txBox="1"/>
          <p:nvPr>
            <p:ph type="title"/>
          </p:nvPr>
        </p:nvSpPr>
        <p:spPr>
          <a:xfrm>
            <a:off x="1166650" y="1332952"/>
            <a:ext cx="3926898" cy="39211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Temporary data Storage (Caching)</a:t>
            </a:r>
            <a:endParaRPr sz="5400"/>
          </a:p>
        </p:txBody>
      </p:sp>
      <p:grpSp>
        <p:nvGrpSpPr>
          <p:cNvPr id="2179" name="Google Shape;2179;p99"/>
          <p:cNvGrpSpPr/>
          <p:nvPr/>
        </p:nvGrpSpPr>
        <p:grpSpPr>
          <a:xfrm>
            <a:off x="1188720" y="73152"/>
            <a:ext cx="1178966" cy="232963"/>
            <a:chOff x="5422392" y="64008"/>
            <a:chExt cx="1178966" cy="232963"/>
          </a:xfrm>
        </p:grpSpPr>
        <p:sp>
          <p:nvSpPr>
            <p:cNvPr id="2180" name="Google Shape;2180;p99"/>
            <p:cNvSpPr/>
            <p:nvPr/>
          </p:nvSpPr>
          <p:spPr>
            <a:xfrm>
              <a:off x="592221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1" name="Google Shape;2181;p99"/>
            <p:cNvSpPr/>
            <p:nvPr/>
          </p:nvSpPr>
          <p:spPr>
            <a:xfrm>
              <a:off x="592221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2" name="Google Shape;2182;p99"/>
            <p:cNvSpPr/>
            <p:nvPr/>
          </p:nvSpPr>
          <p:spPr>
            <a:xfrm>
              <a:off x="5797258"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3" name="Google Shape;2183;p99"/>
            <p:cNvSpPr/>
            <p:nvPr/>
          </p:nvSpPr>
          <p:spPr>
            <a:xfrm>
              <a:off x="5797258"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4" name="Google Shape;2184;p99"/>
            <p:cNvSpPr/>
            <p:nvPr/>
          </p:nvSpPr>
          <p:spPr>
            <a:xfrm>
              <a:off x="5672303"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5" name="Google Shape;2185;p99"/>
            <p:cNvSpPr/>
            <p:nvPr/>
          </p:nvSpPr>
          <p:spPr>
            <a:xfrm>
              <a:off x="5672303"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6" name="Google Shape;2186;p99"/>
            <p:cNvSpPr/>
            <p:nvPr/>
          </p:nvSpPr>
          <p:spPr>
            <a:xfrm>
              <a:off x="5547347"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99"/>
            <p:cNvSpPr/>
            <p:nvPr/>
          </p:nvSpPr>
          <p:spPr>
            <a:xfrm>
              <a:off x="5547347"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99"/>
            <p:cNvSpPr/>
            <p:nvPr/>
          </p:nvSpPr>
          <p:spPr>
            <a:xfrm>
              <a:off x="5422392"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Google Shape;2189;p99"/>
            <p:cNvSpPr/>
            <p:nvPr/>
          </p:nvSpPr>
          <p:spPr>
            <a:xfrm>
              <a:off x="5422392"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0" name="Google Shape;2190;p99"/>
            <p:cNvSpPr/>
            <p:nvPr/>
          </p:nvSpPr>
          <p:spPr>
            <a:xfrm>
              <a:off x="654699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1" name="Google Shape;2191;p99"/>
            <p:cNvSpPr/>
            <p:nvPr/>
          </p:nvSpPr>
          <p:spPr>
            <a:xfrm>
              <a:off x="654699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2" name="Google Shape;2192;p99"/>
            <p:cNvSpPr/>
            <p:nvPr/>
          </p:nvSpPr>
          <p:spPr>
            <a:xfrm>
              <a:off x="6422035"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3" name="Google Shape;2193;p99"/>
            <p:cNvSpPr/>
            <p:nvPr/>
          </p:nvSpPr>
          <p:spPr>
            <a:xfrm>
              <a:off x="6422035"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4" name="Google Shape;2194;p99"/>
            <p:cNvSpPr/>
            <p:nvPr/>
          </p:nvSpPr>
          <p:spPr>
            <a:xfrm>
              <a:off x="6297080"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5" name="Google Shape;2195;p99"/>
            <p:cNvSpPr/>
            <p:nvPr/>
          </p:nvSpPr>
          <p:spPr>
            <a:xfrm>
              <a:off x="6297080"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Google Shape;2196;p99"/>
            <p:cNvSpPr/>
            <p:nvPr/>
          </p:nvSpPr>
          <p:spPr>
            <a:xfrm>
              <a:off x="6172124"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7" name="Google Shape;2197;p99"/>
            <p:cNvSpPr/>
            <p:nvPr/>
          </p:nvSpPr>
          <p:spPr>
            <a:xfrm>
              <a:off x="6172124"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99"/>
            <p:cNvSpPr/>
            <p:nvPr/>
          </p:nvSpPr>
          <p:spPr>
            <a:xfrm>
              <a:off x="6047169" y="64008"/>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9" name="Google Shape;2199;p99"/>
            <p:cNvSpPr/>
            <p:nvPr/>
          </p:nvSpPr>
          <p:spPr>
            <a:xfrm>
              <a:off x="6047169" y="237744"/>
              <a:ext cx="54368" cy="5922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0" name="Google Shape;2200;p99"/>
          <p:cNvSpPr txBox="1"/>
          <p:nvPr>
            <p:ph idx="1" type="body"/>
          </p:nvPr>
        </p:nvSpPr>
        <p:spPr>
          <a:xfrm>
            <a:off x="5653227" y="499833"/>
            <a:ext cx="6450215" cy="5581226"/>
          </a:xfrm>
          <a:prstGeom prst="rect">
            <a:avLst/>
          </a:prstGeom>
          <a:noFill/>
          <a:ln>
            <a:noFill/>
          </a:ln>
        </p:spPr>
        <p:txBody>
          <a:bodyPr anchorCtr="0" anchor="ctr"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200"/>
              <a:buChar char="•"/>
            </a:pPr>
            <a:r>
              <a:rPr lang="en-US" sz="2200"/>
              <a:t>בקוד שמשתמש באותו מידע שוב ושוב, אחת מהאופטימיזציות היעילות ביותר היא caching.</a:t>
            </a:r>
            <a:endParaRPr/>
          </a:p>
          <a:p>
            <a:pPr indent="-228600" lvl="0" marL="228600" rtl="1" algn="r">
              <a:lnSpc>
                <a:spcPct val="90000"/>
              </a:lnSpc>
              <a:spcBef>
                <a:spcPts val="1000"/>
              </a:spcBef>
              <a:spcAft>
                <a:spcPts val="0"/>
              </a:spcAft>
              <a:buClr>
                <a:schemeClr val="dk1"/>
              </a:buClr>
              <a:buSzPts val="2200"/>
              <a:buChar char="•"/>
            </a:pPr>
            <a:r>
              <a:rPr lang="en-US" sz="2200"/>
              <a:t>Caching ישים DataFrame, table או RDD במיקום מסויים (זיכרון או דיסק) על גבי הexecutors.</a:t>
            </a:r>
            <a:endParaRPr/>
          </a:p>
          <a:p>
            <a:pPr indent="-228600" lvl="0" marL="228600" rtl="1" algn="r">
              <a:lnSpc>
                <a:spcPct val="90000"/>
              </a:lnSpc>
              <a:spcBef>
                <a:spcPts val="1000"/>
              </a:spcBef>
              <a:spcAft>
                <a:spcPts val="0"/>
              </a:spcAft>
              <a:buClr>
                <a:schemeClr val="dk1"/>
              </a:buClr>
              <a:buSzPts val="2200"/>
              <a:buChar char="•"/>
            </a:pPr>
            <a:r>
              <a:rPr lang="en-US" sz="2200"/>
              <a:t>יגרום לקריאות שיבוצאו אחר כך מהירות יותר.</a:t>
            </a:r>
            <a:endParaRPr/>
          </a:p>
          <a:p>
            <a:pPr indent="-228600" lvl="0" marL="228600" rtl="1" algn="r">
              <a:lnSpc>
                <a:spcPct val="90000"/>
              </a:lnSpc>
              <a:spcBef>
                <a:spcPts val="1000"/>
              </a:spcBef>
              <a:spcAft>
                <a:spcPts val="0"/>
              </a:spcAft>
              <a:buClr>
                <a:schemeClr val="dk1"/>
              </a:buClr>
              <a:buSzPts val="2200"/>
              <a:buChar char="•"/>
            </a:pPr>
            <a:r>
              <a:rPr lang="en-US" sz="2200"/>
              <a:t>למרות שcaching אולי יישמע כמו משהו שאנחנו צריכים לעשות כל הזמן, זה לא תמיד דבר טוב לעשות.</a:t>
            </a:r>
            <a:endParaRPr/>
          </a:p>
          <a:p>
            <a:pPr indent="-228600" lvl="0" marL="228600" rtl="1" algn="r">
              <a:lnSpc>
                <a:spcPct val="90000"/>
              </a:lnSpc>
              <a:spcBef>
                <a:spcPts val="1000"/>
              </a:spcBef>
              <a:spcAft>
                <a:spcPts val="0"/>
              </a:spcAft>
              <a:buClr>
                <a:schemeClr val="dk1"/>
              </a:buClr>
              <a:buSzPts val="2200"/>
              <a:buChar char="•"/>
            </a:pPr>
            <a:r>
              <a:rPr lang="en-US" sz="2200"/>
              <a:t>זה בגלל שcaching כרוך בserialization, deserialization ואחסון.</a:t>
            </a:r>
            <a:endParaRPr/>
          </a:p>
          <a:p>
            <a:pPr indent="-228600" lvl="0" marL="228600" rtl="1" algn="r">
              <a:lnSpc>
                <a:spcPct val="90000"/>
              </a:lnSpc>
              <a:spcBef>
                <a:spcPts val="1000"/>
              </a:spcBef>
              <a:spcAft>
                <a:spcPts val="0"/>
              </a:spcAft>
              <a:buClr>
                <a:schemeClr val="dk1"/>
              </a:buClr>
              <a:buSzPts val="2200"/>
              <a:buChar char="•"/>
            </a:pPr>
            <a:r>
              <a:rPr lang="en-US" sz="2200"/>
              <a:t>לדוגמא אם אתם הולכים לעבד מידע רק פעם אחת, caching רק יאט את הביצועים.</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2021-03-19T12:03:43Z</dcterms:created>
  <dc:creator>alex schechter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01b9bfc-c426-492e-a46c-1a922d5fe54b_Enabled">
    <vt:lpwstr>true</vt:lpwstr>
  </property>
  <property fmtid="{D5CDD505-2E9C-101B-9397-08002B2CF9AE}" pid="3" name="MSIP_Label_701b9bfc-c426-492e-a46c-1a922d5fe54b_SetDate">
    <vt:lpwstr>2021-09-22T12:39:42Z</vt:lpwstr>
  </property>
  <property fmtid="{D5CDD505-2E9C-101B-9397-08002B2CF9AE}" pid="4" name="MSIP_Label_701b9bfc-c426-492e-a46c-1a922d5fe54b_Method">
    <vt:lpwstr>Privileged</vt:lpwstr>
  </property>
  <property fmtid="{D5CDD505-2E9C-101B-9397-08002B2CF9AE}" pid="5" name="MSIP_Label_701b9bfc-c426-492e-a46c-1a922d5fe54b_Name">
    <vt:lpwstr>בלמ"ס</vt:lpwstr>
  </property>
  <property fmtid="{D5CDD505-2E9C-101B-9397-08002B2CF9AE}" pid="6" name="MSIP_Label_701b9bfc-c426-492e-a46c-1a922d5fe54b_SiteId">
    <vt:lpwstr>78820852-55fa-450b-908d-45c0d911e76b</vt:lpwstr>
  </property>
  <property fmtid="{D5CDD505-2E9C-101B-9397-08002B2CF9AE}" pid="7" name="MSIP_Label_701b9bfc-c426-492e-a46c-1a922d5fe54b_ActionId">
    <vt:lpwstr>c6a3e21f-fb7d-46c6-bd57-b6fa7d0d4c08</vt:lpwstr>
  </property>
  <property fmtid="{D5CDD505-2E9C-101B-9397-08002B2CF9AE}" pid="8" name="MSIP_Label_701b9bfc-c426-492e-a46c-1a922d5fe54b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 בלמ"ס -</vt:lpwstr>
  </property>
</Properties>
</file>